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50" r:id="rId1"/>
  </p:sldMasterIdLst>
  <p:notesMasterIdLst>
    <p:notesMasterId r:id="rId12"/>
  </p:notesMasterIdLst>
  <p:handoutMasterIdLst>
    <p:handoutMasterId r:id="rId13"/>
  </p:handoutMasterIdLst>
  <p:sldIdLst>
    <p:sldId id="489" r:id="rId2"/>
    <p:sldId id="540" r:id="rId3"/>
    <p:sldId id="541" r:id="rId4"/>
    <p:sldId id="542" r:id="rId5"/>
    <p:sldId id="543" r:id="rId6"/>
    <p:sldId id="524" r:id="rId7"/>
    <p:sldId id="545" r:id="rId8"/>
    <p:sldId id="546" r:id="rId9"/>
    <p:sldId id="547" r:id="rId10"/>
    <p:sldId id="548" r:id="rId11"/>
  </p:sldIdLst>
  <p:sldSz cx="9144000" cy="6858000" type="screen4x3"/>
  <p:notesSz cx="6858000" cy="9994900"/>
  <p:defaultTextStyle>
    <a:defPPr>
      <a:defRPr lang="nl-NL"/>
    </a:defPPr>
    <a:lvl1pPr algn="ctr" rtl="0" eaLnBrk="0" fontAlgn="base" hangingPunct="0">
      <a:spcBef>
        <a:spcPct val="0"/>
      </a:spcBef>
      <a:spcAft>
        <a:spcPct val="0"/>
      </a:spcAft>
      <a:defRPr kern="1200">
        <a:solidFill>
          <a:schemeClr val="tx1"/>
        </a:solidFill>
        <a:latin typeface="Times New Roman" pitchFamily="18" charset="0"/>
        <a:ea typeface="+mn-ea"/>
        <a:cs typeface="+mn-cs"/>
      </a:defRPr>
    </a:lvl1pPr>
    <a:lvl2pPr marL="457200" algn="ctr" rtl="0" eaLnBrk="0" fontAlgn="base" hangingPunct="0">
      <a:spcBef>
        <a:spcPct val="0"/>
      </a:spcBef>
      <a:spcAft>
        <a:spcPct val="0"/>
      </a:spcAft>
      <a:defRPr kern="1200">
        <a:solidFill>
          <a:schemeClr val="tx1"/>
        </a:solidFill>
        <a:latin typeface="Times New Roman" pitchFamily="18" charset="0"/>
        <a:ea typeface="+mn-ea"/>
        <a:cs typeface="+mn-cs"/>
      </a:defRPr>
    </a:lvl2pPr>
    <a:lvl3pPr marL="914400" algn="ctr" rtl="0" eaLnBrk="0" fontAlgn="base" hangingPunct="0">
      <a:spcBef>
        <a:spcPct val="0"/>
      </a:spcBef>
      <a:spcAft>
        <a:spcPct val="0"/>
      </a:spcAft>
      <a:defRPr kern="1200">
        <a:solidFill>
          <a:schemeClr val="tx1"/>
        </a:solidFill>
        <a:latin typeface="Times New Roman" pitchFamily="18" charset="0"/>
        <a:ea typeface="+mn-ea"/>
        <a:cs typeface="+mn-cs"/>
      </a:defRPr>
    </a:lvl3pPr>
    <a:lvl4pPr marL="1371600" algn="ctr" rtl="0" eaLnBrk="0" fontAlgn="base" hangingPunct="0">
      <a:spcBef>
        <a:spcPct val="0"/>
      </a:spcBef>
      <a:spcAft>
        <a:spcPct val="0"/>
      </a:spcAft>
      <a:defRPr kern="1200">
        <a:solidFill>
          <a:schemeClr val="tx1"/>
        </a:solidFill>
        <a:latin typeface="Times New Roman" pitchFamily="18" charset="0"/>
        <a:ea typeface="+mn-ea"/>
        <a:cs typeface="+mn-cs"/>
      </a:defRPr>
    </a:lvl4pPr>
    <a:lvl5pPr marL="1828800" algn="ctr" rtl="0" eaLnBrk="0" fontAlgn="base" hangingPunct="0">
      <a:spcBef>
        <a:spcPct val="0"/>
      </a:spcBef>
      <a:spcAft>
        <a:spcPct val="0"/>
      </a:spcAft>
      <a:defRPr kern="1200">
        <a:solidFill>
          <a:schemeClr val="tx1"/>
        </a:solidFill>
        <a:latin typeface="Times New Roman" pitchFamily="18" charset="0"/>
        <a:ea typeface="+mn-ea"/>
        <a:cs typeface="+mn-cs"/>
      </a:defRPr>
    </a:lvl5pPr>
    <a:lvl6pPr marL="2286000" algn="l" defTabSz="914400" rtl="0" eaLnBrk="1" latinLnBrk="0" hangingPunct="1">
      <a:defRPr kern="1200">
        <a:solidFill>
          <a:schemeClr val="tx1"/>
        </a:solidFill>
        <a:latin typeface="Times New Roman" pitchFamily="18" charset="0"/>
        <a:ea typeface="+mn-ea"/>
        <a:cs typeface="+mn-cs"/>
      </a:defRPr>
    </a:lvl6pPr>
    <a:lvl7pPr marL="2743200" algn="l" defTabSz="914400" rtl="0" eaLnBrk="1" latinLnBrk="0" hangingPunct="1">
      <a:defRPr kern="1200">
        <a:solidFill>
          <a:schemeClr val="tx1"/>
        </a:solidFill>
        <a:latin typeface="Times New Roman" pitchFamily="18" charset="0"/>
        <a:ea typeface="+mn-ea"/>
        <a:cs typeface="+mn-cs"/>
      </a:defRPr>
    </a:lvl7pPr>
    <a:lvl8pPr marL="3200400" algn="l" defTabSz="914400" rtl="0" eaLnBrk="1" latinLnBrk="0" hangingPunct="1">
      <a:defRPr kern="1200">
        <a:solidFill>
          <a:schemeClr val="tx1"/>
        </a:solidFill>
        <a:latin typeface="Times New Roman" pitchFamily="18" charset="0"/>
        <a:ea typeface="+mn-ea"/>
        <a:cs typeface="+mn-cs"/>
      </a:defRPr>
    </a:lvl8pPr>
    <a:lvl9pPr marL="3657600" algn="l" defTabSz="914400" rtl="0" eaLnBrk="1" latinLnBrk="0" hangingPunct="1">
      <a:defRPr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48">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 " initials="" lastIdx="0"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DDDDDD"/>
    <a:srgbClr val="CCECFF"/>
    <a:srgbClr val="05143F"/>
    <a:srgbClr val="DADBE0"/>
    <a:srgbClr val="C7C9D1"/>
    <a:srgbClr val="B6C5DA"/>
    <a:srgbClr val="CC3300"/>
    <a:srgbClr val="00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032" autoAdjust="0"/>
    <p:restoredTop sz="88082" autoAdjust="0"/>
  </p:normalViewPr>
  <p:slideViewPr>
    <p:cSldViewPr>
      <p:cViewPr varScale="1">
        <p:scale>
          <a:sx n="116" d="100"/>
          <a:sy n="116" d="100"/>
        </p:scale>
        <p:origin x="1386" y="108"/>
      </p:cViewPr>
      <p:guideLst>
        <p:guide orient="horz" pos="2160"/>
        <p:guide pos="2880"/>
      </p:guideLst>
    </p:cSldViewPr>
  </p:slideViewPr>
  <p:outlineViewPr>
    <p:cViewPr>
      <p:scale>
        <a:sx n="33" d="100"/>
        <a:sy n="33" d="100"/>
      </p:scale>
      <p:origin x="0" y="0"/>
    </p:cViewPr>
    <p:sldLst>
      <p:sld r:id="rId1" collapse="1"/>
    </p:sldLst>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4" d="100"/>
          <a:sy n="54" d="100"/>
        </p:scale>
        <p:origin x="-1854" y="-90"/>
      </p:cViewPr>
      <p:guideLst>
        <p:guide orient="horz" pos="3148"/>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commentAuthors" Target="commentAuthors.xml"/></Relationships>
</file>

<file path=ppt/_rels/viewProps.xml.rels><?xml version="1.0" encoding="UTF-8" standalone="yes"?>
<Relationships xmlns="http://schemas.openxmlformats.org/package/2006/relationships"><Relationship Id="rId1"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bwMode="auto">
          <a:xfrm>
            <a:off x="0" y="0"/>
            <a:ext cx="2998788" cy="536575"/>
          </a:xfrm>
          <a:prstGeom prst="rect">
            <a:avLst/>
          </a:prstGeom>
          <a:noFill/>
          <a:ln w="12700">
            <a:noFill/>
            <a:miter lim="800000"/>
            <a:headEnd type="none" w="sm" len="sm"/>
            <a:tailEnd type="none" w="sm" len="sm"/>
          </a:ln>
          <a:effectLst/>
        </p:spPr>
        <p:txBody>
          <a:bodyPr vert="horz" wrap="square" lIns="92134" tIns="46067" rIns="92134" bIns="46067" numCol="1" anchor="t" anchorCtr="0" compatLnSpc="1">
            <a:prstTxWarp prst="textNoShape">
              <a:avLst/>
            </a:prstTxWarp>
          </a:bodyPr>
          <a:lstStyle>
            <a:lvl1pPr algn="l" defTabSz="920750">
              <a:defRPr sz="1200">
                <a:latin typeface="Verdana" pitchFamily="34" charset="0"/>
              </a:defRPr>
            </a:lvl1pPr>
          </a:lstStyle>
          <a:p>
            <a:endParaRPr lang="nl-NL" altLang="en-US"/>
          </a:p>
        </p:txBody>
      </p:sp>
      <p:sp>
        <p:nvSpPr>
          <p:cNvPr id="6147" name="Rectangle 3"/>
          <p:cNvSpPr>
            <a:spLocks noGrp="1" noChangeArrowheads="1"/>
          </p:cNvSpPr>
          <p:nvPr>
            <p:ph type="dt" sz="quarter" idx="1"/>
          </p:nvPr>
        </p:nvSpPr>
        <p:spPr bwMode="auto">
          <a:xfrm>
            <a:off x="3921125" y="0"/>
            <a:ext cx="2921000" cy="536575"/>
          </a:xfrm>
          <a:prstGeom prst="rect">
            <a:avLst/>
          </a:prstGeom>
          <a:noFill/>
          <a:ln w="12700">
            <a:noFill/>
            <a:miter lim="800000"/>
            <a:headEnd type="none" w="sm" len="sm"/>
            <a:tailEnd type="none" w="sm" len="sm"/>
          </a:ln>
          <a:effectLst/>
        </p:spPr>
        <p:txBody>
          <a:bodyPr vert="horz" wrap="square" lIns="92134" tIns="46067" rIns="92134" bIns="46067" numCol="1" anchor="t" anchorCtr="0" compatLnSpc="1">
            <a:prstTxWarp prst="textNoShape">
              <a:avLst/>
            </a:prstTxWarp>
          </a:bodyPr>
          <a:lstStyle>
            <a:lvl1pPr algn="r" defTabSz="920750">
              <a:defRPr sz="1200">
                <a:latin typeface="Verdana" pitchFamily="34" charset="0"/>
              </a:defRPr>
            </a:lvl1pPr>
          </a:lstStyle>
          <a:p>
            <a:fld id="{571B21E4-DDB1-4950-B737-414724FDCE44}" type="datetime1">
              <a:rPr lang="en-US" altLang="en-US"/>
              <a:pPr/>
              <a:t>11/26/2014</a:t>
            </a:fld>
            <a:endParaRPr lang="nl-NL" altLang="en-US"/>
          </a:p>
        </p:txBody>
      </p:sp>
      <p:sp>
        <p:nvSpPr>
          <p:cNvPr id="6148" name="Rectangle 4"/>
          <p:cNvSpPr>
            <a:spLocks noGrp="1" noChangeArrowheads="1"/>
          </p:cNvSpPr>
          <p:nvPr>
            <p:ph type="ftr" sz="quarter" idx="2"/>
          </p:nvPr>
        </p:nvSpPr>
        <p:spPr bwMode="auto">
          <a:xfrm>
            <a:off x="0" y="9513888"/>
            <a:ext cx="2998788" cy="460375"/>
          </a:xfrm>
          <a:prstGeom prst="rect">
            <a:avLst/>
          </a:prstGeom>
          <a:noFill/>
          <a:ln w="12700">
            <a:noFill/>
            <a:miter lim="800000"/>
            <a:headEnd type="none" w="sm" len="sm"/>
            <a:tailEnd type="none" w="sm" len="sm"/>
          </a:ln>
          <a:effectLst/>
        </p:spPr>
        <p:txBody>
          <a:bodyPr vert="horz" wrap="square" lIns="92134" tIns="46067" rIns="92134" bIns="46067" numCol="1" anchor="b" anchorCtr="0" compatLnSpc="1">
            <a:prstTxWarp prst="textNoShape">
              <a:avLst/>
            </a:prstTxWarp>
          </a:bodyPr>
          <a:lstStyle>
            <a:lvl1pPr algn="l" defTabSz="920750">
              <a:defRPr sz="1200">
                <a:latin typeface="Verdana" pitchFamily="34" charset="0"/>
              </a:defRPr>
            </a:lvl1pPr>
          </a:lstStyle>
          <a:p>
            <a:endParaRPr lang="nl-NL" altLang="en-US"/>
          </a:p>
        </p:txBody>
      </p:sp>
      <p:sp>
        <p:nvSpPr>
          <p:cNvPr id="6149" name="Rectangle 5"/>
          <p:cNvSpPr>
            <a:spLocks noGrp="1" noChangeArrowheads="1"/>
          </p:cNvSpPr>
          <p:nvPr>
            <p:ph type="sldNum" sz="quarter" idx="3"/>
          </p:nvPr>
        </p:nvSpPr>
        <p:spPr bwMode="auto">
          <a:xfrm>
            <a:off x="3921125" y="9513888"/>
            <a:ext cx="2921000" cy="460375"/>
          </a:xfrm>
          <a:prstGeom prst="rect">
            <a:avLst/>
          </a:prstGeom>
          <a:noFill/>
          <a:ln w="12700">
            <a:noFill/>
            <a:miter lim="800000"/>
            <a:headEnd type="none" w="sm" len="sm"/>
            <a:tailEnd type="none" w="sm" len="sm"/>
          </a:ln>
          <a:effectLst/>
        </p:spPr>
        <p:txBody>
          <a:bodyPr vert="horz" wrap="square" lIns="92134" tIns="46067" rIns="92134" bIns="46067" numCol="1" anchor="b" anchorCtr="0" compatLnSpc="1">
            <a:prstTxWarp prst="textNoShape">
              <a:avLst/>
            </a:prstTxWarp>
          </a:bodyPr>
          <a:lstStyle>
            <a:lvl1pPr algn="r" defTabSz="920750">
              <a:defRPr sz="1200">
                <a:latin typeface="Verdana" pitchFamily="34" charset="0"/>
              </a:defRPr>
            </a:lvl1pPr>
          </a:lstStyle>
          <a:p>
            <a:fld id="{8F34968C-A482-4FC1-A1E6-D9CFB39BC796}" type="slidenum">
              <a:rPr lang="nl-NL" altLang="en-US"/>
              <a:pPr/>
              <a:t>‹nr.›</a:t>
            </a:fld>
            <a:endParaRPr lang="nl-NL" altLang="en-US"/>
          </a:p>
        </p:txBody>
      </p:sp>
    </p:spTree>
    <p:extLst>
      <p:ext uri="{BB962C8B-B14F-4D97-AF65-F5344CB8AC3E}">
        <p14:creationId xmlns:p14="http://schemas.microsoft.com/office/powerpoint/2010/main" val="342128356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052660682"/>
      </p:ext>
    </p:extLst>
  </p:cSld>
  <p:clrMap bg1="lt1" tx1="dk1" bg2="lt2" tx2="dk2" accent1="accent1" accent2="accent2" accent3="accent3" accent4="accent4" accent5="accent5" accent6="accent6" hlink="hlink" folHlink="folHlink"/>
  <p:notesStyle>
    <a:lvl1pPr algn="l" defTabSz="76200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defTabSz="76200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defTabSz="76200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defTabSz="76200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defTabSz="76200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22" name="Rectangle 2"/>
          <p:cNvSpPr>
            <a:spLocks noGrp="1" noRot="1" noChangeAspect="1" noChangeArrowheads="1" noTextEdit="1"/>
          </p:cNvSpPr>
          <p:nvPr>
            <p:ph type="sldImg"/>
          </p:nvPr>
        </p:nvSpPr>
        <p:spPr bwMode="auto">
          <a:xfrm>
            <a:off x="930275" y="749300"/>
            <a:ext cx="4997450" cy="3748088"/>
          </a:xfrm>
          <a:prstGeom prst="rect">
            <a:avLst/>
          </a:prstGeom>
          <a:noFill/>
          <a:ln>
            <a:solidFill>
              <a:srgbClr val="000000"/>
            </a:solidFill>
            <a:miter lim="800000"/>
            <a:headEnd/>
            <a:tailEnd/>
          </a:ln>
        </p:spPr>
      </p:sp>
      <p:sp>
        <p:nvSpPr>
          <p:cNvPr id="542723" name="Rectangle 3"/>
          <p:cNvSpPr>
            <a:spLocks noGrp="1" noChangeArrowheads="1"/>
          </p:cNvSpPr>
          <p:nvPr>
            <p:ph type="body" idx="1"/>
          </p:nvPr>
        </p:nvSpPr>
        <p:spPr bwMode="auto">
          <a:xfrm>
            <a:off x="685800" y="4748213"/>
            <a:ext cx="5486400" cy="4497387"/>
          </a:xfrm>
          <a:prstGeom prst="rect">
            <a:avLst/>
          </a:prstGeom>
          <a:noFill/>
          <a:ln>
            <a:miter lim="800000"/>
            <a:headEnd/>
            <a:tailEnd/>
          </a:ln>
        </p:spPr>
        <p:txBody>
          <a:bodyPr/>
          <a:lstStyle/>
          <a:p>
            <a:endParaRPr lang="en-GB"/>
          </a:p>
        </p:txBody>
      </p:sp>
    </p:spTree>
    <p:extLst>
      <p:ext uri="{BB962C8B-B14F-4D97-AF65-F5344CB8AC3E}">
        <p14:creationId xmlns:p14="http://schemas.microsoft.com/office/powerpoint/2010/main" val="56189874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8322" name="Rectangle 2"/>
          <p:cNvSpPr>
            <a:spLocks noGrp="1" noRot="1" noChangeAspect="1" noChangeArrowheads="1" noTextEdit="1"/>
          </p:cNvSpPr>
          <p:nvPr>
            <p:ph type="sldImg"/>
          </p:nvPr>
        </p:nvSpPr>
        <p:spPr bwMode="auto">
          <a:xfrm>
            <a:off x="930275" y="749300"/>
            <a:ext cx="4997450" cy="3748088"/>
          </a:xfrm>
          <a:prstGeom prst="rect">
            <a:avLst/>
          </a:prstGeom>
          <a:solidFill>
            <a:srgbClr val="FFFFFF"/>
          </a:solidFill>
          <a:ln>
            <a:solidFill>
              <a:srgbClr val="000000"/>
            </a:solidFill>
            <a:miter lim="800000"/>
            <a:headEnd/>
            <a:tailEnd/>
          </a:ln>
        </p:spPr>
      </p:sp>
      <p:sp>
        <p:nvSpPr>
          <p:cNvPr id="568323" name="Rectangle 3"/>
          <p:cNvSpPr>
            <a:spLocks noGrp="1" noChangeArrowheads="1"/>
          </p:cNvSpPr>
          <p:nvPr>
            <p:ph type="body" idx="1"/>
          </p:nvPr>
        </p:nvSpPr>
        <p:spPr bwMode="auto">
          <a:xfrm>
            <a:off x="914400" y="4746625"/>
            <a:ext cx="5029200" cy="4498975"/>
          </a:xfrm>
          <a:prstGeom prst="rect">
            <a:avLst/>
          </a:prstGeom>
          <a:solidFill>
            <a:srgbClr val="FFFFFF"/>
          </a:solidFill>
          <a:ln>
            <a:solidFill>
              <a:srgbClr val="000000"/>
            </a:solidFill>
            <a:miter lim="800000"/>
            <a:headEnd/>
            <a:tailEnd/>
          </a:ln>
        </p:spPr>
        <p:txBody>
          <a:bodyPr lIns="92876" tIns="46438" rIns="92876" bIns="46438"/>
          <a:lstStyle/>
          <a:p>
            <a:pPr lvl="1" defTabSz="914400"/>
            <a:r>
              <a:rPr lang="nl-NL"/>
              <a:t>Organisaties kunnen niet alles voor iedereen zijn. Tot deze conclusie komen Treacy en Wiersema in hun boek ‘Discipline of Market Leaders’. Om als beste uit de strijd te komen zullen organisaties een keuze moeten maken uit één van de drie waardedisciplines, te weten operational excellence, product leadership of customer intimacy. </a:t>
            </a:r>
            <a:br>
              <a:rPr lang="nl-NL"/>
            </a:br>
            <a:r>
              <a:rPr lang="nl-NL"/>
              <a:t/>
            </a:r>
            <a:br>
              <a:rPr lang="nl-NL"/>
            </a:br>
            <a:r>
              <a:rPr lang="nl-NL"/>
              <a:t>Het idee achter de waardediscipline is dat de keuze uit één van de drie disciplines bepalend is voor de structuur en het proces van de organisatie. Vanuit de waardediscipline wordt de gehele organisatie ingericht om innovatief te handelen (product leadership), zo efficient mogelijk te opereren (operational excellence) of hechtere klantrelaties te onderhouden (customer intimacy). </a:t>
            </a:r>
            <a:br>
              <a:rPr lang="nl-NL"/>
            </a:br>
            <a:r>
              <a:rPr lang="nl-NL"/>
              <a:t/>
            </a:r>
            <a:br>
              <a:rPr lang="nl-NL"/>
            </a:br>
            <a:r>
              <a:rPr lang="nl-NL"/>
              <a:t>De keuze van de juiste waardediscipline is het resultaat van diepgaande analyse van zowel het bedrijf als de marktomgeving. Hierbij zijn zaken als bedrijfshistorie/imago, kerncompetenties en markttrends en ontwikkelingen zeer bepalend. </a:t>
            </a:r>
            <a:br>
              <a:rPr lang="nl-NL"/>
            </a:br>
            <a:endParaRPr lang="en-US"/>
          </a:p>
        </p:txBody>
      </p:sp>
    </p:spTree>
    <p:extLst>
      <p:ext uri="{BB962C8B-B14F-4D97-AF65-F5344CB8AC3E}">
        <p14:creationId xmlns:p14="http://schemas.microsoft.com/office/powerpoint/2010/main" val="20714383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Rot="1" noChangeAspect="1" noChangeArrowheads="1" noTextEdit="1"/>
          </p:cNvSpPr>
          <p:nvPr>
            <p:ph type="sldImg"/>
          </p:nvPr>
        </p:nvSpPr>
        <p:spPr bwMode="auto">
          <a:xfrm>
            <a:off x="930275" y="749300"/>
            <a:ext cx="4997450" cy="3748088"/>
          </a:xfrm>
          <a:prstGeom prst="rect">
            <a:avLst/>
          </a:prstGeom>
          <a:noFill/>
          <a:ln>
            <a:solidFill>
              <a:srgbClr val="000000"/>
            </a:solidFill>
            <a:miter lim="800000"/>
            <a:headEnd/>
            <a:tailEnd/>
          </a:ln>
        </p:spPr>
      </p:sp>
      <p:sp>
        <p:nvSpPr>
          <p:cNvPr id="14339" name="Rectangle 3"/>
          <p:cNvSpPr>
            <a:spLocks noGrp="1" noChangeArrowheads="1"/>
          </p:cNvSpPr>
          <p:nvPr>
            <p:ph type="body" idx="1"/>
          </p:nvPr>
        </p:nvSpPr>
        <p:spPr bwMode="auto">
          <a:xfrm>
            <a:off x="685800" y="4748213"/>
            <a:ext cx="5486400" cy="4497387"/>
          </a:xfrm>
          <a:prstGeom prst="rect">
            <a:avLst/>
          </a:prstGeom>
          <a:noFill/>
          <a:ln>
            <a:miter lim="800000"/>
            <a:headEnd/>
            <a:tailEnd/>
          </a:ln>
        </p:spPr>
        <p:txBody>
          <a:bodyPr/>
          <a:lstStyle/>
          <a:p>
            <a:r>
              <a:rPr lang="en-GB" smtClean="0"/>
              <a:t>Treacy en Wiersema stelden zich de vraag hoe het komt dat sommige bedrijven concurrentie in hun markten aan het herdefiniëren zijn, terwijl andere bedrijven zich schijnbaar niet bewust zijn van de veranderende wereld om hen heen. De antwoorden op deze vragen zetten u opnieuw aan het denken over klanten, concurrentie, markten, en de fundamentele structuur van uw organisatie. </a:t>
            </a:r>
            <a:br>
              <a:rPr lang="en-GB" smtClean="0"/>
            </a:br>
            <a:r>
              <a:rPr lang="en-GB" smtClean="0"/>
              <a:t>De stelling van Treacy en Wiersema is bedrieglijk eenvoudig: succesvolle organisaties -de marktleiders - munten uit in het leveren van een soort waarde aan hun gekozen klanten. De sleutel is focussen. Marktleiders kiezen een enkele 'waardediscipline' - laagste kosten, beste product, of beste totaaloplossing - en bouwen hun organisatie daar omheen. Zij behouden hun leiderspositie door niet op hun lauweren te rusten, maar door ieder jaar opnieuw een betere waarde te bieden. Een discipline kiezen om te beheersen betekent niet dat de andere twee disciplines onbelangrijk zijn. Een bedrijf verwerft zijn reputatie en kan succes op de lange termijn waarborgen door zijn energie en middelen op een discipline in te zetten. Geen enkel bedrijf kan vandaag overtuigend slagen door te proberen alles te betekenen voor iedere klant. </a:t>
            </a:r>
            <a:br>
              <a:rPr lang="en-GB" smtClean="0"/>
            </a:br>
            <a:endParaRPr lang="en-GB" smtClean="0"/>
          </a:p>
        </p:txBody>
      </p:sp>
    </p:spTree>
    <p:extLst>
      <p:ext uri="{BB962C8B-B14F-4D97-AF65-F5344CB8AC3E}">
        <p14:creationId xmlns:p14="http://schemas.microsoft.com/office/powerpoint/2010/main" val="81991425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3506" name="Rectangle 2"/>
          <p:cNvSpPr>
            <a:spLocks noGrp="1" noRot="1" noChangeAspect="1" noChangeArrowheads="1" noTextEdit="1"/>
          </p:cNvSpPr>
          <p:nvPr>
            <p:ph type="sldImg"/>
          </p:nvPr>
        </p:nvSpPr>
        <p:spPr bwMode="auto">
          <a:xfrm>
            <a:off x="930275" y="749300"/>
            <a:ext cx="4997450" cy="3748088"/>
          </a:xfrm>
          <a:prstGeom prst="rect">
            <a:avLst/>
          </a:prstGeom>
          <a:noFill/>
          <a:ln>
            <a:solidFill>
              <a:srgbClr val="000000"/>
            </a:solidFill>
            <a:miter lim="800000"/>
            <a:headEnd/>
            <a:tailEnd/>
          </a:ln>
        </p:spPr>
      </p:sp>
      <p:sp>
        <p:nvSpPr>
          <p:cNvPr id="533507" name="Rectangle 3"/>
          <p:cNvSpPr>
            <a:spLocks noGrp="1" noChangeArrowheads="1"/>
          </p:cNvSpPr>
          <p:nvPr>
            <p:ph type="body" idx="1"/>
          </p:nvPr>
        </p:nvSpPr>
        <p:spPr bwMode="auto">
          <a:xfrm>
            <a:off x="685800" y="4748213"/>
            <a:ext cx="5486400" cy="4497387"/>
          </a:xfrm>
          <a:prstGeom prst="rect">
            <a:avLst/>
          </a:prstGeom>
          <a:noFill/>
          <a:ln>
            <a:miter lim="800000"/>
            <a:headEnd/>
            <a:tailEnd/>
          </a:ln>
        </p:spPr>
        <p:txBody>
          <a:bodyPr/>
          <a:lstStyle/>
          <a:p>
            <a:endParaRPr lang="en-GB"/>
          </a:p>
        </p:txBody>
      </p:sp>
    </p:spTree>
    <p:extLst>
      <p:ext uri="{BB962C8B-B14F-4D97-AF65-F5344CB8AC3E}">
        <p14:creationId xmlns:p14="http://schemas.microsoft.com/office/powerpoint/2010/main" val="123405793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580610" name="Rectangle 2"/>
          <p:cNvSpPr>
            <a:spLocks noGrp="1" noChangeArrowheads="1"/>
          </p:cNvSpPr>
          <p:nvPr>
            <p:ph type="ctrTitle"/>
          </p:nvPr>
        </p:nvSpPr>
        <p:spPr>
          <a:xfrm>
            <a:off x="685800" y="2133600"/>
            <a:ext cx="7505700" cy="2414588"/>
          </a:xfrm>
        </p:spPr>
        <p:txBody>
          <a:bodyPr/>
          <a:lstStyle>
            <a:lvl1pPr algn="ctr">
              <a:defRPr sz="7000"/>
            </a:lvl1pPr>
          </a:lstStyle>
          <a:p>
            <a:r>
              <a:rPr lang="en-GB" altLang="de-DE"/>
              <a:t>Click to edit Master title style</a:t>
            </a:r>
          </a:p>
        </p:txBody>
      </p:sp>
      <p:sp>
        <p:nvSpPr>
          <p:cNvPr id="580611" name="Rectangle 3"/>
          <p:cNvSpPr>
            <a:spLocks noGrp="1" noChangeArrowheads="1"/>
          </p:cNvSpPr>
          <p:nvPr>
            <p:ph type="subTitle" idx="1"/>
          </p:nvPr>
        </p:nvSpPr>
        <p:spPr>
          <a:xfrm>
            <a:off x="685800" y="4800600"/>
            <a:ext cx="7558088" cy="1752600"/>
          </a:xfrm>
        </p:spPr>
        <p:txBody>
          <a:bodyPr/>
          <a:lstStyle>
            <a:lvl1pPr marL="0" indent="0" algn="ctr">
              <a:buFont typeface="Zapf Dingbats" charset="2"/>
              <a:buNone/>
              <a:defRPr sz="2900"/>
            </a:lvl1pPr>
          </a:lstStyle>
          <a:p>
            <a:r>
              <a:rPr lang="en-GB" altLang="de-DE"/>
              <a:t>Click to edit Master subtitle style</a:t>
            </a:r>
          </a:p>
        </p:txBody>
      </p:sp>
      <p:sp>
        <p:nvSpPr>
          <p:cNvPr id="580612" name="Line 4"/>
          <p:cNvSpPr>
            <a:spLocks noChangeShapeType="1"/>
          </p:cNvSpPr>
          <p:nvPr/>
        </p:nvSpPr>
        <p:spPr bwMode="auto">
          <a:xfrm>
            <a:off x="381000" y="1219200"/>
            <a:ext cx="8382000" cy="0"/>
          </a:xfrm>
          <a:prstGeom prst="line">
            <a:avLst/>
          </a:prstGeom>
          <a:noFill/>
          <a:ln w="9525">
            <a:solidFill>
              <a:schemeClr val="bg2"/>
            </a:solidFill>
            <a:round/>
            <a:headEnd/>
            <a:tailEnd/>
          </a:ln>
          <a:effectLst/>
        </p:spPr>
        <p:txBody>
          <a:bodyPr wrap="none" anchor="ctr"/>
          <a:lstStyle/>
          <a:p>
            <a:endParaRPr lang="nl-NL"/>
          </a:p>
        </p:txBody>
      </p:sp>
      <p:pic>
        <p:nvPicPr>
          <p:cNvPr id="6" name="Picture 5" descr="Hayona.jpg"/>
          <p:cNvPicPr>
            <a:picLocks noChangeAspect="1"/>
          </p:cNvPicPr>
          <p:nvPr userDrawn="1"/>
        </p:nvPicPr>
        <p:blipFill>
          <a:blip r:embed="rId2" cstate="print"/>
          <a:stretch>
            <a:fillRect/>
          </a:stretch>
        </p:blipFill>
        <p:spPr>
          <a:xfrm>
            <a:off x="6786578" y="325493"/>
            <a:ext cx="2143140" cy="576504"/>
          </a:xfrm>
          <a:prstGeom prst="rect">
            <a:avLst/>
          </a:prstGeom>
        </p:spPr>
      </p:pic>
    </p:spTree>
  </p:cSld>
  <p:clrMapOvr>
    <a:masterClrMapping/>
  </p:clrMapOvr>
  <p:transition spd="med">
    <p:pull dir="d"/>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nl-NL"/>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nl-NL"/>
          </a:p>
        </p:txBody>
      </p:sp>
    </p:spTree>
  </p:cSld>
  <p:clrMapOvr>
    <a:masterClrMapping/>
  </p:clrMapOvr>
  <p:transition spd="med">
    <p:pull dir="d"/>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67500" y="198438"/>
            <a:ext cx="2095500" cy="5516562"/>
          </a:xfrm>
        </p:spPr>
        <p:txBody>
          <a:bodyPr vert="eaVert"/>
          <a:lstStyle/>
          <a:p>
            <a:r>
              <a:rPr lang="en-US" smtClean="0"/>
              <a:t>Click to edit Master title style</a:t>
            </a:r>
            <a:endParaRPr lang="nl-NL"/>
          </a:p>
        </p:txBody>
      </p:sp>
      <p:sp>
        <p:nvSpPr>
          <p:cNvPr id="3" name="Vertical Text Placeholder 2"/>
          <p:cNvSpPr>
            <a:spLocks noGrp="1"/>
          </p:cNvSpPr>
          <p:nvPr>
            <p:ph type="body" orient="vert" idx="1"/>
          </p:nvPr>
        </p:nvSpPr>
        <p:spPr>
          <a:xfrm>
            <a:off x="381000" y="198438"/>
            <a:ext cx="6134100" cy="55165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nl-NL"/>
          </a:p>
        </p:txBody>
      </p:sp>
    </p:spTree>
  </p:cSld>
  <p:clrMapOvr>
    <a:masterClrMapping/>
  </p:clrMapOvr>
  <p:transition spd="med">
    <p:pull dir="d"/>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xAndTwoObj" preserve="1">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198438"/>
            <a:ext cx="6096000" cy="944562"/>
          </a:xfrm>
        </p:spPr>
        <p:txBody>
          <a:bodyPr/>
          <a:lstStyle/>
          <a:p>
            <a:r>
              <a:rPr lang="en-US" smtClean="0"/>
              <a:t>Click to edit Master title style</a:t>
            </a:r>
            <a:endParaRPr lang="nl-NL"/>
          </a:p>
        </p:txBody>
      </p:sp>
      <p:sp>
        <p:nvSpPr>
          <p:cNvPr id="3" name="Text Placeholder 2"/>
          <p:cNvSpPr>
            <a:spLocks noGrp="1"/>
          </p:cNvSpPr>
          <p:nvPr>
            <p:ph type="body" sz="half" idx="1"/>
          </p:nvPr>
        </p:nvSpPr>
        <p:spPr>
          <a:xfrm>
            <a:off x="381000" y="1484313"/>
            <a:ext cx="4114800" cy="42306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nl-NL"/>
          </a:p>
        </p:txBody>
      </p:sp>
      <p:sp>
        <p:nvSpPr>
          <p:cNvPr id="4" name="Content Placeholder 3"/>
          <p:cNvSpPr>
            <a:spLocks noGrp="1"/>
          </p:cNvSpPr>
          <p:nvPr>
            <p:ph sz="quarter" idx="2"/>
          </p:nvPr>
        </p:nvSpPr>
        <p:spPr>
          <a:xfrm>
            <a:off x="4648200" y="1484313"/>
            <a:ext cx="4114800" cy="203835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nl-NL"/>
          </a:p>
        </p:txBody>
      </p:sp>
      <p:sp>
        <p:nvSpPr>
          <p:cNvPr id="5" name="Content Placeholder 4"/>
          <p:cNvSpPr>
            <a:spLocks noGrp="1"/>
          </p:cNvSpPr>
          <p:nvPr>
            <p:ph sz="quarter" idx="3"/>
          </p:nvPr>
        </p:nvSpPr>
        <p:spPr>
          <a:xfrm>
            <a:off x="4648200" y="3675063"/>
            <a:ext cx="4114800" cy="203993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nl-NL"/>
          </a:p>
        </p:txBody>
      </p:sp>
    </p:spTree>
  </p:cSld>
  <p:clrMapOvr>
    <a:masterClrMapping/>
  </p:clrMapOvr>
  <p:transition spd="med">
    <p:pull dir="d"/>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nl-NL"/>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nl-NL"/>
          </a:p>
        </p:txBody>
      </p:sp>
    </p:spTree>
  </p:cSld>
  <p:clrMapOvr>
    <a:masterClrMapping/>
  </p:clrMapOvr>
  <p:transition spd="med">
    <p:pull dir="d"/>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dirty="0" smtClean="0"/>
              <a:t>Click to edit Master title style</a:t>
            </a:r>
            <a:endParaRPr lang="nl-NL"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transition spd="med">
    <p:pull dir="d"/>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nl-NL"/>
          </a:p>
        </p:txBody>
      </p:sp>
      <p:sp>
        <p:nvSpPr>
          <p:cNvPr id="3" name="Content Placeholder 2"/>
          <p:cNvSpPr>
            <a:spLocks noGrp="1"/>
          </p:cNvSpPr>
          <p:nvPr>
            <p:ph sz="half" idx="1"/>
          </p:nvPr>
        </p:nvSpPr>
        <p:spPr>
          <a:xfrm>
            <a:off x="381000" y="1484313"/>
            <a:ext cx="4114800" cy="423068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nl-NL"/>
          </a:p>
        </p:txBody>
      </p:sp>
      <p:sp>
        <p:nvSpPr>
          <p:cNvPr id="4" name="Content Placeholder 3"/>
          <p:cNvSpPr>
            <a:spLocks noGrp="1"/>
          </p:cNvSpPr>
          <p:nvPr>
            <p:ph sz="half" idx="2"/>
          </p:nvPr>
        </p:nvSpPr>
        <p:spPr>
          <a:xfrm>
            <a:off x="4648200" y="1484313"/>
            <a:ext cx="4114800" cy="423068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nl-NL"/>
          </a:p>
        </p:txBody>
      </p:sp>
    </p:spTree>
  </p:cSld>
  <p:clrMapOvr>
    <a:masterClrMapping/>
  </p:clrMapOvr>
  <p:transition spd="med">
    <p:pull dir="d"/>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nl-NL"/>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nl-NL"/>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nl-NL"/>
          </a:p>
        </p:txBody>
      </p:sp>
    </p:spTree>
  </p:cSld>
  <p:clrMapOvr>
    <a:masterClrMapping/>
  </p:clrMapOvr>
  <p:transition spd="med">
    <p:pull dir="d"/>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nl-NL"/>
          </a:p>
        </p:txBody>
      </p:sp>
    </p:spTree>
  </p:cSld>
  <p:clrMapOvr>
    <a:masterClrMapping/>
  </p:clrMapOvr>
  <p:transition spd="med">
    <p:pull dir="d"/>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spd="med">
    <p:pull dir="d"/>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nl-NL"/>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nl-NL"/>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transition spd="med">
    <p:pull dir="d"/>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nl-NL"/>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transition spd="med">
    <p:pull dir="d"/>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79586" name="Rectangle 2"/>
          <p:cNvSpPr>
            <a:spLocks noGrp="1" noChangeArrowheads="1"/>
          </p:cNvSpPr>
          <p:nvPr>
            <p:ph type="title"/>
          </p:nvPr>
        </p:nvSpPr>
        <p:spPr bwMode="auto">
          <a:xfrm>
            <a:off x="381000" y="198438"/>
            <a:ext cx="6096000" cy="944562"/>
          </a:xfrm>
          <a:prstGeom prst="rect">
            <a:avLst/>
          </a:prstGeom>
          <a:noFill/>
          <a:ln w="9525">
            <a:noFill/>
            <a:miter lim="800000"/>
            <a:headEnd/>
            <a:tailEnd/>
          </a:ln>
          <a:effectLst/>
        </p:spPr>
        <p:txBody>
          <a:bodyPr vert="horz" wrap="square" lIns="0" tIns="0" rIns="0" bIns="0" numCol="1" anchor="b" anchorCtr="0" compatLnSpc="1">
            <a:prstTxWarp prst="textNoShape">
              <a:avLst/>
            </a:prstTxWarp>
          </a:bodyPr>
          <a:lstStyle/>
          <a:p>
            <a:pPr lvl="0"/>
            <a:r>
              <a:rPr lang="en-US" altLang="de-DE" smtClean="0"/>
              <a:t>Click to </a:t>
            </a:r>
            <a:br>
              <a:rPr lang="en-US" altLang="de-DE" smtClean="0"/>
            </a:br>
            <a:r>
              <a:rPr lang="en-US" altLang="de-DE" smtClean="0"/>
              <a:t>edit Master title style</a:t>
            </a:r>
          </a:p>
        </p:txBody>
      </p:sp>
      <p:sp>
        <p:nvSpPr>
          <p:cNvPr id="579587" name="Line 3"/>
          <p:cNvSpPr>
            <a:spLocks noChangeShapeType="1"/>
          </p:cNvSpPr>
          <p:nvPr/>
        </p:nvSpPr>
        <p:spPr bwMode="auto">
          <a:xfrm flipV="1">
            <a:off x="381000" y="1219200"/>
            <a:ext cx="8382000" cy="0"/>
          </a:xfrm>
          <a:prstGeom prst="line">
            <a:avLst/>
          </a:prstGeom>
          <a:noFill/>
          <a:ln w="9525">
            <a:solidFill>
              <a:schemeClr val="bg2"/>
            </a:solidFill>
            <a:round/>
            <a:headEnd/>
            <a:tailEnd/>
          </a:ln>
          <a:effectLst/>
        </p:spPr>
        <p:txBody>
          <a:bodyPr wrap="none" anchor="ctr"/>
          <a:lstStyle/>
          <a:p>
            <a:endParaRPr lang="nl-NL"/>
          </a:p>
        </p:txBody>
      </p:sp>
      <p:sp>
        <p:nvSpPr>
          <p:cNvPr id="579588" name="Rectangle 4"/>
          <p:cNvSpPr>
            <a:spLocks noGrp="1" noChangeArrowheads="1"/>
          </p:cNvSpPr>
          <p:nvPr>
            <p:ph type="body" idx="1"/>
          </p:nvPr>
        </p:nvSpPr>
        <p:spPr bwMode="auto">
          <a:xfrm>
            <a:off x="381000" y="1484313"/>
            <a:ext cx="8382000" cy="4230687"/>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p>
            <a:pPr lvl="0"/>
            <a:r>
              <a:rPr lang="en-US" altLang="de-DE" smtClean="0"/>
              <a:t>Click to edit Master text styles</a:t>
            </a:r>
          </a:p>
          <a:p>
            <a:pPr lvl="1"/>
            <a:r>
              <a:rPr lang="en-US" altLang="de-DE" smtClean="0"/>
              <a:t>Second level</a:t>
            </a:r>
          </a:p>
          <a:p>
            <a:pPr lvl="2"/>
            <a:r>
              <a:rPr lang="en-US" altLang="de-DE" smtClean="0"/>
              <a:t>Third level</a:t>
            </a:r>
          </a:p>
          <a:p>
            <a:pPr lvl="3"/>
            <a:r>
              <a:rPr lang="en-US" altLang="de-DE" smtClean="0"/>
              <a:t>Fourth level</a:t>
            </a:r>
          </a:p>
          <a:p>
            <a:pPr lvl="4"/>
            <a:r>
              <a:rPr lang="en-US" altLang="de-DE" smtClean="0"/>
              <a:t>Fifth level</a:t>
            </a:r>
          </a:p>
        </p:txBody>
      </p:sp>
      <p:sp>
        <p:nvSpPr>
          <p:cNvPr id="579589" name="Line 5"/>
          <p:cNvSpPr>
            <a:spLocks noChangeShapeType="1"/>
          </p:cNvSpPr>
          <p:nvPr/>
        </p:nvSpPr>
        <p:spPr bwMode="auto">
          <a:xfrm flipV="1">
            <a:off x="381000" y="5943600"/>
            <a:ext cx="8382000" cy="0"/>
          </a:xfrm>
          <a:prstGeom prst="line">
            <a:avLst/>
          </a:prstGeom>
          <a:noFill/>
          <a:ln w="9525">
            <a:solidFill>
              <a:schemeClr val="bg2"/>
            </a:solidFill>
            <a:round/>
            <a:headEnd/>
            <a:tailEnd/>
          </a:ln>
          <a:effectLst/>
        </p:spPr>
        <p:txBody>
          <a:bodyPr wrap="none" anchor="ctr"/>
          <a:lstStyle/>
          <a:p>
            <a:endParaRPr lang="nl-NL"/>
          </a:p>
        </p:txBody>
      </p:sp>
      <p:sp>
        <p:nvSpPr>
          <p:cNvPr id="579592" name="Text Box 8"/>
          <p:cNvSpPr txBox="1">
            <a:spLocks noChangeArrowheads="1"/>
          </p:cNvSpPr>
          <p:nvPr userDrawn="1"/>
        </p:nvSpPr>
        <p:spPr bwMode="auto">
          <a:xfrm>
            <a:off x="381000" y="6616700"/>
            <a:ext cx="685800" cy="228600"/>
          </a:xfrm>
          <a:prstGeom prst="rect">
            <a:avLst/>
          </a:prstGeom>
          <a:noFill/>
          <a:ln w="12700">
            <a:noFill/>
            <a:miter lim="800000"/>
            <a:headEnd type="none" w="sm" len="sm"/>
            <a:tailEnd type="none" w="sm" len="sm"/>
          </a:ln>
          <a:effectLst/>
        </p:spPr>
        <p:txBody>
          <a:bodyPr>
            <a:spAutoFit/>
          </a:bodyPr>
          <a:lstStyle/>
          <a:p>
            <a:pPr algn="r" defTabSz="762000"/>
            <a:fld id="{F27E3D8B-2AB7-4DD7-B0AA-ECF0AA4A205C}" type="slidenum">
              <a:rPr lang="en-GB" altLang="en-US" sz="900" b="1">
                <a:solidFill>
                  <a:schemeClr val="tx2"/>
                </a:solidFill>
                <a:latin typeface="Trebuchet MS" pitchFamily="34" charset="0"/>
              </a:rPr>
              <a:pPr algn="r" defTabSz="762000"/>
              <a:t>‹nr.›</a:t>
            </a:fld>
            <a:endParaRPr lang="en-GB" altLang="en-US" sz="800" b="1">
              <a:solidFill>
                <a:schemeClr val="tx2"/>
              </a:solidFill>
              <a:latin typeface="Trebuchet MS" pitchFamily="34" charset="0"/>
            </a:endParaRPr>
          </a:p>
        </p:txBody>
      </p:sp>
      <p:pic>
        <p:nvPicPr>
          <p:cNvPr id="8" name="Picture 7" descr="Hayona.jpg"/>
          <p:cNvPicPr>
            <a:picLocks noChangeAspect="1"/>
          </p:cNvPicPr>
          <p:nvPr userDrawn="1"/>
        </p:nvPicPr>
        <p:blipFill>
          <a:blip r:embed="rId14" cstate="print"/>
          <a:stretch>
            <a:fillRect/>
          </a:stretch>
        </p:blipFill>
        <p:spPr>
          <a:xfrm>
            <a:off x="6786578" y="325493"/>
            <a:ext cx="2143140" cy="576504"/>
          </a:xfrm>
          <a:prstGeom prst="rect">
            <a:avLst/>
          </a:prstGeom>
        </p:spPr>
      </p:pic>
    </p:spTree>
  </p:cSld>
  <p:clrMap bg1="dk2" tx1="lt1" bg2="dk1" tx2="lt2" accent1="accent1" accent2="accent2" accent3="accent3" accent4="accent4" accent5="accent5" accent6="accent6" hlink="hlink" folHlink="folHlink"/>
  <p:sldLayoutIdLst>
    <p:sldLayoutId id="2147483651" r:id="rId1"/>
    <p:sldLayoutId id="2147483652" r:id="rId2"/>
    <p:sldLayoutId id="2147483653" r:id="rId3"/>
    <p:sldLayoutId id="2147483654" r:id="rId4"/>
    <p:sldLayoutId id="2147483655" r:id="rId5"/>
    <p:sldLayoutId id="2147483656" r:id="rId6"/>
    <p:sldLayoutId id="2147483657" r:id="rId7"/>
    <p:sldLayoutId id="2147483658" r:id="rId8"/>
    <p:sldLayoutId id="2147483659" r:id="rId9"/>
    <p:sldLayoutId id="2147483660" r:id="rId10"/>
    <p:sldLayoutId id="2147483661" r:id="rId11"/>
    <p:sldLayoutId id="2147483662" r:id="rId12"/>
  </p:sldLayoutIdLst>
  <p:transition spd="med">
    <p:pull dir="d"/>
  </p:transition>
  <p:timing>
    <p:tnLst>
      <p:par>
        <p:cTn id="1" dur="indefinite" restart="never" nodeType="tmRoot"/>
      </p:par>
    </p:tnLst>
  </p:timing>
  <p:txStyles>
    <p:titleStyle>
      <a:lvl1pPr algn="l" rtl="0" eaLnBrk="0" fontAlgn="base" hangingPunct="0">
        <a:spcBef>
          <a:spcPct val="0"/>
        </a:spcBef>
        <a:spcAft>
          <a:spcPct val="0"/>
        </a:spcAft>
        <a:defRPr sz="3000">
          <a:solidFill>
            <a:schemeClr val="tx2"/>
          </a:solidFill>
          <a:latin typeface="+mj-lt"/>
          <a:ea typeface="+mj-ea"/>
          <a:cs typeface="+mj-cs"/>
        </a:defRPr>
      </a:lvl1pPr>
      <a:lvl2pPr algn="l" rtl="0" eaLnBrk="0" fontAlgn="base" hangingPunct="0">
        <a:spcBef>
          <a:spcPct val="0"/>
        </a:spcBef>
        <a:spcAft>
          <a:spcPct val="0"/>
        </a:spcAft>
        <a:defRPr sz="3000">
          <a:solidFill>
            <a:schemeClr val="tx2"/>
          </a:solidFill>
          <a:latin typeface="Arial" charset="0"/>
        </a:defRPr>
      </a:lvl2pPr>
      <a:lvl3pPr algn="l" rtl="0" eaLnBrk="0" fontAlgn="base" hangingPunct="0">
        <a:spcBef>
          <a:spcPct val="0"/>
        </a:spcBef>
        <a:spcAft>
          <a:spcPct val="0"/>
        </a:spcAft>
        <a:defRPr sz="3000">
          <a:solidFill>
            <a:schemeClr val="tx2"/>
          </a:solidFill>
          <a:latin typeface="Arial" charset="0"/>
        </a:defRPr>
      </a:lvl3pPr>
      <a:lvl4pPr algn="l" rtl="0" eaLnBrk="0" fontAlgn="base" hangingPunct="0">
        <a:spcBef>
          <a:spcPct val="0"/>
        </a:spcBef>
        <a:spcAft>
          <a:spcPct val="0"/>
        </a:spcAft>
        <a:defRPr sz="3000">
          <a:solidFill>
            <a:schemeClr val="tx2"/>
          </a:solidFill>
          <a:latin typeface="Arial" charset="0"/>
        </a:defRPr>
      </a:lvl4pPr>
      <a:lvl5pPr algn="l" rtl="0" eaLnBrk="0" fontAlgn="base" hangingPunct="0">
        <a:spcBef>
          <a:spcPct val="0"/>
        </a:spcBef>
        <a:spcAft>
          <a:spcPct val="0"/>
        </a:spcAft>
        <a:defRPr sz="3000">
          <a:solidFill>
            <a:schemeClr val="tx2"/>
          </a:solidFill>
          <a:latin typeface="Arial" charset="0"/>
        </a:defRPr>
      </a:lvl5pPr>
      <a:lvl6pPr marL="457200" algn="l" rtl="0" eaLnBrk="0" fontAlgn="base" hangingPunct="0">
        <a:spcBef>
          <a:spcPct val="0"/>
        </a:spcBef>
        <a:spcAft>
          <a:spcPct val="0"/>
        </a:spcAft>
        <a:defRPr sz="3000">
          <a:solidFill>
            <a:schemeClr val="tx2"/>
          </a:solidFill>
          <a:latin typeface="Arial" charset="0"/>
        </a:defRPr>
      </a:lvl6pPr>
      <a:lvl7pPr marL="914400" algn="l" rtl="0" eaLnBrk="0" fontAlgn="base" hangingPunct="0">
        <a:spcBef>
          <a:spcPct val="0"/>
        </a:spcBef>
        <a:spcAft>
          <a:spcPct val="0"/>
        </a:spcAft>
        <a:defRPr sz="3000">
          <a:solidFill>
            <a:schemeClr val="tx2"/>
          </a:solidFill>
          <a:latin typeface="Arial" charset="0"/>
        </a:defRPr>
      </a:lvl7pPr>
      <a:lvl8pPr marL="1371600" algn="l" rtl="0" eaLnBrk="0" fontAlgn="base" hangingPunct="0">
        <a:spcBef>
          <a:spcPct val="0"/>
        </a:spcBef>
        <a:spcAft>
          <a:spcPct val="0"/>
        </a:spcAft>
        <a:defRPr sz="3000">
          <a:solidFill>
            <a:schemeClr val="tx2"/>
          </a:solidFill>
          <a:latin typeface="Arial" charset="0"/>
        </a:defRPr>
      </a:lvl8pPr>
      <a:lvl9pPr marL="1828800" algn="l" rtl="0" eaLnBrk="0" fontAlgn="base" hangingPunct="0">
        <a:spcBef>
          <a:spcPct val="0"/>
        </a:spcBef>
        <a:spcAft>
          <a:spcPct val="0"/>
        </a:spcAft>
        <a:defRPr sz="3000">
          <a:solidFill>
            <a:schemeClr val="tx2"/>
          </a:solidFill>
          <a:latin typeface="Arial" charset="0"/>
        </a:defRPr>
      </a:lvl9pPr>
    </p:titleStyle>
    <p:bodyStyle>
      <a:lvl1pPr marL="342900" indent="-342900" algn="l" rtl="0" eaLnBrk="0" fontAlgn="base" hangingPunct="0">
        <a:spcBef>
          <a:spcPct val="75000"/>
        </a:spcBef>
        <a:spcAft>
          <a:spcPct val="0"/>
        </a:spcAft>
        <a:buClr>
          <a:srgbClr val="BCD6D6"/>
        </a:buClr>
        <a:buFont typeface="Zapf Dingbats" charset="2"/>
        <a:buChar char="n"/>
        <a:defRPr sz="24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200">
          <a:solidFill>
            <a:schemeClr val="tx1"/>
          </a:solidFill>
          <a:latin typeface="+mn-lt"/>
        </a:defRPr>
      </a:lvl2pPr>
      <a:lvl3pPr marL="1143000" indent="-228600" algn="l" rtl="0" eaLnBrk="0" fontAlgn="base" hangingPunct="0">
        <a:spcBef>
          <a:spcPct val="20000"/>
        </a:spcBef>
        <a:spcAft>
          <a:spcPct val="0"/>
        </a:spcAft>
        <a:buChar char="•"/>
        <a:defRPr sz="2000">
          <a:solidFill>
            <a:schemeClr val="tx1"/>
          </a:solidFill>
          <a:latin typeface="+mn-lt"/>
        </a:defRPr>
      </a:lvl3pPr>
      <a:lvl4pPr marL="1600200" indent="-228600" algn="l" rtl="0" eaLnBrk="0" fontAlgn="base" hangingPunct="0">
        <a:spcBef>
          <a:spcPct val="20000"/>
        </a:spcBef>
        <a:spcAft>
          <a:spcPct val="0"/>
        </a:spcAft>
        <a:buChar char="–"/>
        <a:defRPr>
          <a:solidFill>
            <a:schemeClr val="tx1"/>
          </a:solidFill>
          <a:latin typeface="+mn-lt"/>
        </a:defRPr>
      </a:lvl4pPr>
      <a:lvl5pPr marL="2057400" indent="-228600" algn="l" rtl="0" eaLnBrk="0" fontAlgn="base" hangingPunct="0">
        <a:spcBef>
          <a:spcPct val="20000"/>
        </a:spcBef>
        <a:spcAft>
          <a:spcPct val="0"/>
        </a:spcAft>
        <a:buChar char="»"/>
        <a:defRPr>
          <a:solidFill>
            <a:schemeClr val="tx1"/>
          </a:solidFill>
          <a:latin typeface="+mn-lt"/>
        </a:defRPr>
      </a:lvl5pPr>
      <a:lvl6pPr marL="2514600" indent="-228600" algn="l" rtl="0" eaLnBrk="0" fontAlgn="base" hangingPunct="0">
        <a:spcBef>
          <a:spcPct val="20000"/>
        </a:spcBef>
        <a:spcAft>
          <a:spcPct val="0"/>
        </a:spcAft>
        <a:buChar char="»"/>
        <a:defRPr>
          <a:solidFill>
            <a:schemeClr val="tx1"/>
          </a:solidFill>
          <a:latin typeface="+mn-lt"/>
        </a:defRPr>
      </a:lvl6pPr>
      <a:lvl7pPr marL="2971800" indent="-228600" algn="l" rtl="0" eaLnBrk="0" fontAlgn="base" hangingPunct="0">
        <a:spcBef>
          <a:spcPct val="20000"/>
        </a:spcBef>
        <a:spcAft>
          <a:spcPct val="0"/>
        </a:spcAft>
        <a:buChar char="»"/>
        <a:defRPr>
          <a:solidFill>
            <a:schemeClr val="tx1"/>
          </a:solidFill>
          <a:latin typeface="+mn-lt"/>
        </a:defRPr>
      </a:lvl7pPr>
      <a:lvl8pPr marL="3429000" indent="-228600" algn="l" rtl="0" eaLnBrk="0" fontAlgn="base" hangingPunct="0">
        <a:spcBef>
          <a:spcPct val="20000"/>
        </a:spcBef>
        <a:spcAft>
          <a:spcPct val="0"/>
        </a:spcAft>
        <a:buChar char="»"/>
        <a:defRPr>
          <a:solidFill>
            <a:schemeClr val="tx1"/>
          </a:solidFill>
          <a:latin typeface="+mn-lt"/>
        </a:defRPr>
      </a:lvl8pPr>
      <a:lvl9pPr marL="3886200" indent="-228600" algn="l" rtl="0" eaLnBrk="0" fontAlgn="base" hangingPunct="0">
        <a:spcBef>
          <a:spcPct val="20000"/>
        </a:spcBef>
        <a:spcAft>
          <a:spcPct val="0"/>
        </a:spcAft>
        <a:buChar char="»"/>
        <a:defRPr>
          <a:solidFill>
            <a:schemeClr val="tx1"/>
          </a:solidFill>
          <a:latin typeface="+mn-lt"/>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6466" name="Rectangle 2"/>
          <p:cNvSpPr>
            <a:spLocks noChangeArrowheads="1"/>
          </p:cNvSpPr>
          <p:nvPr/>
        </p:nvSpPr>
        <p:spPr bwMode="auto">
          <a:xfrm>
            <a:off x="2133600" y="1600200"/>
            <a:ext cx="9144000" cy="0"/>
          </a:xfrm>
          <a:prstGeom prst="rect">
            <a:avLst/>
          </a:prstGeom>
          <a:noFill/>
          <a:ln w="9525">
            <a:noFill/>
            <a:miter lim="800000"/>
            <a:headEnd/>
            <a:tailEnd/>
          </a:ln>
          <a:effectLst/>
        </p:spPr>
        <p:txBody>
          <a:bodyPr lIns="92075" tIns="46038" rIns="92075" bIns="46038">
            <a:spAutoFit/>
          </a:bodyPr>
          <a:lstStyle/>
          <a:p>
            <a:endParaRPr lang="nl-NL"/>
          </a:p>
        </p:txBody>
      </p:sp>
      <p:sp>
        <p:nvSpPr>
          <p:cNvPr id="446467" name="Rectangle 3"/>
          <p:cNvSpPr>
            <a:spLocks noGrp="1" noChangeArrowheads="1"/>
          </p:cNvSpPr>
          <p:nvPr>
            <p:ph type="ctrTitle"/>
          </p:nvPr>
        </p:nvSpPr>
        <p:spPr>
          <a:xfrm>
            <a:off x="611188" y="1673215"/>
            <a:ext cx="7505700" cy="2470165"/>
          </a:xfrm>
        </p:spPr>
        <p:txBody>
          <a:bodyPr/>
          <a:lstStyle/>
          <a:p>
            <a:r>
              <a:rPr lang="en-US" sz="4000" dirty="0" smtClean="0"/>
              <a:t/>
            </a:r>
            <a:br>
              <a:rPr lang="en-US" sz="4000" dirty="0" smtClean="0"/>
            </a:br>
            <a:r>
              <a:rPr lang="en-US" sz="4000" dirty="0"/>
              <a:t/>
            </a:r>
            <a:br>
              <a:rPr lang="en-US" sz="4000" dirty="0"/>
            </a:br>
            <a:r>
              <a:rPr lang="en-US" sz="4000" dirty="0" smtClean="0"/>
              <a:t/>
            </a:r>
            <a:br>
              <a:rPr lang="en-US" sz="4000" dirty="0" smtClean="0"/>
            </a:br>
            <a:r>
              <a:rPr lang="en-US" sz="4000" dirty="0"/>
              <a:t/>
            </a:r>
            <a:br>
              <a:rPr lang="en-US" sz="4000" dirty="0"/>
            </a:br>
            <a:r>
              <a:rPr lang="en-US" sz="3200" dirty="0" smtClean="0"/>
              <a:t>Hayona philosophy:</a:t>
            </a:r>
            <a:br>
              <a:rPr lang="en-US" sz="3200" dirty="0" smtClean="0"/>
            </a:br>
            <a:r>
              <a:rPr lang="en-US" sz="3200" dirty="0" smtClean="0"/>
              <a:t>Choose </a:t>
            </a:r>
            <a:r>
              <a:rPr lang="en-US" sz="3200" dirty="0"/>
              <a:t>your business </a:t>
            </a:r>
            <a:r>
              <a:rPr lang="en-US" sz="3200" dirty="0" smtClean="0"/>
              <a:t>model and act accordingly.</a:t>
            </a:r>
            <a:r>
              <a:rPr lang="en-US" sz="3200" dirty="0"/>
              <a:t/>
            </a:r>
            <a:br>
              <a:rPr lang="en-US" sz="3200" dirty="0"/>
            </a:br>
            <a:r>
              <a:rPr lang="en-US" sz="3200" dirty="0"/>
              <a:t/>
            </a:r>
            <a:br>
              <a:rPr lang="en-US" sz="3200" dirty="0"/>
            </a:br>
            <a:r>
              <a:rPr lang="en-US" sz="3600" b="1" dirty="0"/>
              <a:t>The Discipline of Market Leaders</a:t>
            </a:r>
          </a:p>
        </p:txBody>
      </p:sp>
      <p:sp>
        <p:nvSpPr>
          <p:cNvPr id="446468" name="Rectangle 4"/>
          <p:cNvSpPr>
            <a:spLocks noGrp="1" noChangeArrowheads="1"/>
          </p:cNvSpPr>
          <p:nvPr>
            <p:ph type="subTitle" idx="1"/>
          </p:nvPr>
        </p:nvSpPr>
        <p:spPr/>
        <p:txBody>
          <a:bodyPr/>
          <a:lstStyle/>
          <a:p>
            <a:r>
              <a:rPr lang="en-US" dirty="0"/>
              <a:t>Based on the book by </a:t>
            </a:r>
            <a:r>
              <a:rPr lang="en-US" dirty="0" err="1"/>
              <a:t>Treacy</a:t>
            </a:r>
            <a:r>
              <a:rPr lang="en-US" dirty="0"/>
              <a:t> and </a:t>
            </a:r>
            <a:r>
              <a:rPr lang="en-US" dirty="0" err="1"/>
              <a:t>Wiersema</a:t>
            </a:r>
            <a:endParaRPr lang="en-US" dirty="0"/>
          </a:p>
        </p:txBody>
      </p:sp>
    </p:spTree>
  </p:cSld>
  <p:clrMapOvr>
    <a:masterClrMapping/>
  </p:clrMapOvr>
  <p:transition spd="med">
    <p:pull dir="d"/>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198438"/>
            <a:ext cx="6423248" cy="944562"/>
          </a:xfrm>
        </p:spPr>
        <p:txBody>
          <a:bodyPr/>
          <a:lstStyle/>
          <a:p>
            <a:r>
              <a:rPr lang="nl-NL" dirty="0" err="1" smtClean="0"/>
              <a:t>Example</a:t>
            </a:r>
            <a:r>
              <a:rPr lang="nl-NL" dirty="0" smtClean="0"/>
              <a:t> – </a:t>
            </a:r>
            <a:r>
              <a:rPr lang="nl-NL" dirty="0" err="1" smtClean="0"/>
              <a:t>Operational</a:t>
            </a:r>
            <a:r>
              <a:rPr lang="nl-NL" dirty="0" smtClean="0"/>
              <a:t> Excellence</a:t>
            </a:r>
            <a:endParaRPr lang="nl-NL" dirty="0"/>
          </a:p>
        </p:txBody>
      </p:sp>
      <p:pic>
        <p:nvPicPr>
          <p:cNvPr id="4" name="Picture 2" descr="http://peakseven.com/wp-content/uploads/2012/12/5_Shell-Billboard.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90503" y="1361214"/>
            <a:ext cx="6405833" cy="437423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00435209"/>
      </p:ext>
    </p:extLst>
  </p:cSld>
  <p:clrMapOvr>
    <a:masterClrMapping/>
  </p:clrMapOvr>
  <p:transition spd="med">
    <p:pull dir="d"/>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7298" name="Rectangle 2"/>
          <p:cNvSpPr>
            <a:spLocks noGrp="1" noChangeArrowheads="1"/>
          </p:cNvSpPr>
          <p:nvPr>
            <p:ph type="title"/>
          </p:nvPr>
        </p:nvSpPr>
        <p:spPr/>
        <p:txBody>
          <a:bodyPr/>
          <a:lstStyle/>
          <a:p>
            <a:r>
              <a:rPr lang="nl-NL" dirty="0">
                <a:solidFill>
                  <a:schemeClr val="tx1"/>
                </a:solidFill>
              </a:rPr>
              <a:t>The Discipline of Market </a:t>
            </a:r>
            <a:r>
              <a:rPr lang="nl-NL" dirty="0" smtClean="0">
                <a:solidFill>
                  <a:schemeClr val="tx1"/>
                </a:solidFill>
              </a:rPr>
              <a:t>Leaders</a:t>
            </a:r>
            <a:endParaRPr lang="nl-NL" dirty="0"/>
          </a:p>
        </p:txBody>
      </p:sp>
      <p:grpSp>
        <p:nvGrpSpPr>
          <p:cNvPr id="567314" name="Group 18"/>
          <p:cNvGrpSpPr>
            <a:grpSpLocks/>
          </p:cNvGrpSpPr>
          <p:nvPr/>
        </p:nvGrpSpPr>
        <p:grpSpPr bwMode="auto">
          <a:xfrm>
            <a:off x="1219200" y="1371600"/>
            <a:ext cx="7467600" cy="4419600"/>
            <a:chOff x="768" y="864"/>
            <a:chExt cx="4704" cy="2784"/>
          </a:xfrm>
        </p:grpSpPr>
        <p:sp>
          <p:nvSpPr>
            <p:cNvPr id="567300" name="Oval 4"/>
            <p:cNvSpPr>
              <a:spLocks noChangeArrowheads="1"/>
            </p:cNvSpPr>
            <p:nvPr/>
          </p:nvSpPr>
          <p:spPr bwMode="auto">
            <a:xfrm>
              <a:off x="2592" y="1872"/>
              <a:ext cx="816" cy="816"/>
            </a:xfrm>
            <a:prstGeom prst="ellipse">
              <a:avLst/>
            </a:prstGeom>
            <a:noFill/>
            <a:ln w="22225">
              <a:solidFill>
                <a:schemeClr val="tx1"/>
              </a:solidFill>
              <a:round/>
              <a:headEnd/>
              <a:tailEnd/>
            </a:ln>
            <a:effectLst/>
          </p:spPr>
          <p:txBody>
            <a:bodyPr wrap="none" lIns="92075" tIns="46038" rIns="92075" bIns="46038" anchor="ctr"/>
            <a:lstStyle/>
            <a:p>
              <a:endParaRPr lang="nl-NL"/>
            </a:p>
          </p:txBody>
        </p:sp>
        <p:sp>
          <p:nvSpPr>
            <p:cNvPr id="567301" name="Line 5"/>
            <p:cNvSpPr>
              <a:spLocks noChangeShapeType="1"/>
            </p:cNvSpPr>
            <p:nvPr/>
          </p:nvSpPr>
          <p:spPr bwMode="auto">
            <a:xfrm flipV="1">
              <a:off x="3024" y="1248"/>
              <a:ext cx="0" cy="1008"/>
            </a:xfrm>
            <a:prstGeom prst="line">
              <a:avLst/>
            </a:prstGeom>
            <a:noFill/>
            <a:ln w="63500">
              <a:solidFill>
                <a:srgbClr val="000000"/>
              </a:solidFill>
              <a:round/>
              <a:headEnd/>
              <a:tailEnd type="triangle" w="lg" len="lg"/>
            </a:ln>
            <a:effectLst/>
          </p:spPr>
          <p:txBody>
            <a:bodyPr lIns="92075" tIns="46038" rIns="92075" bIns="46038" anchor="b"/>
            <a:lstStyle/>
            <a:p>
              <a:endParaRPr lang="nl-NL"/>
            </a:p>
          </p:txBody>
        </p:sp>
        <p:sp>
          <p:nvSpPr>
            <p:cNvPr id="567302" name="Line 6"/>
            <p:cNvSpPr>
              <a:spLocks noChangeShapeType="1"/>
            </p:cNvSpPr>
            <p:nvPr/>
          </p:nvSpPr>
          <p:spPr bwMode="auto">
            <a:xfrm>
              <a:off x="3024" y="2256"/>
              <a:ext cx="624" cy="720"/>
            </a:xfrm>
            <a:prstGeom prst="line">
              <a:avLst/>
            </a:prstGeom>
            <a:noFill/>
            <a:ln w="63500">
              <a:solidFill>
                <a:srgbClr val="000000"/>
              </a:solidFill>
              <a:round/>
              <a:headEnd/>
              <a:tailEnd type="triangle" w="lg" len="lg"/>
            </a:ln>
            <a:effectLst/>
          </p:spPr>
          <p:txBody>
            <a:bodyPr lIns="92075" tIns="46038" rIns="92075" bIns="46038" anchor="b"/>
            <a:lstStyle/>
            <a:p>
              <a:endParaRPr lang="nl-NL"/>
            </a:p>
          </p:txBody>
        </p:sp>
        <p:sp>
          <p:nvSpPr>
            <p:cNvPr id="567303" name="Line 7"/>
            <p:cNvSpPr>
              <a:spLocks noChangeShapeType="1"/>
            </p:cNvSpPr>
            <p:nvPr/>
          </p:nvSpPr>
          <p:spPr bwMode="auto">
            <a:xfrm flipH="1">
              <a:off x="2352" y="2256"/>
              <a:ext cx="672" cy="720"/>
            </a:xfrm>
            <a:prstGeom prst="line">
              <a:avLst/>
            </a:prstGeom>
            <a:noFill/>
            <a:ln w="63500">
              <a:solidFill>
                <a:srgbClr val="000000"/>
              </a:solidFill>
              <a:round/>
              <a:headEnd/>
              <a:tailEnd type="triangle" w="lg" len="lg"/>
            </a:ln>
            <a:effectLst/>
          </p:spPr>
          <p:txBody>
            <a:bodyPr lIns="92075" tIns="46038" rIns="92075" bIns="46038" anchor="b"/>
            <a:lstStyle/>
            <a:p>
              <a:endParaRPr lang="nl-NL"/>
            </a:p>
          </p:txBody>
        </p:sp>
        <p:sp>
          <p:nvSpPr>
            <p:cNvPr id="567304" name="Text Box 8"/>
            <p:cNvSpPr txBox="1">
              <a:spLocks noChangeArrowheads="1"/>
            </p:cNvSpPr>
            <p:nvPr/>
          </p:nvSpPr>
          <p:spPr bwMode="auto">
            <a:xfrm>
              <a:off x="2352" y="950"/>
              <a:ext cx="1296" cy="250"/>
            </a:xfrm>
            <a:prstGeom prst="rect">
              <a:avLst/>
            </a:prstGeom>
            <a:noFill/>
            <a:ln w="9525">
              <a:noFill/>
              <a:miter lim="800000"/>
              <a:headEnd/>
              <a:tailEnd/>
            </a:ln>
            <a:effectLst/>
          </p:spPr>
          <p:txBody>
            <a:bodyPr lIns="92075" tIns="46038" rIns="92075" bIns="46038" anchor="b">
              <a:spAutoFit/>
            </a:bodyPr>
            <a:lstStyle/>
            <a:p>
              <a:pPr defTabSz="762000">
                <a:spcBef>
                  <a:spcPct val="50000"/>
                </a:spcBef>
              </a:pPr>
              <a:r>
                <a:rPr lang="en-US" sz="2000" b="1" i="1">
                  <a:solidFill>
                    <a:schemeClr val="tx2"/>
                  </a:solidFill>
                  <a:latin typeface="Trebuchet MS" pitchFamily="34" charset="0"/>
                </a:rPr>
                <a:t>Best product</a:t>
              </a:r>
            </a:p>
          </p:txBody>
        </p:sp>
        <p:sp>
          <p:nvSpPr>
            <p:cNvPr id="567305" name="Text Box 9"/>
            <p:cNvSpPr txBox="1">
              <a:spLocks noChangeArrowheads="1"/>
            </p:cNvSpPr>
            <p:nvPr/>
          </p:nvSpPr>
          <p:spPr bwMode="auto">
            <a:xfrm>
              <a:off x="3504" y="3062"/>
              <a:ext cx="1296" cy="442"/>
            </a:xfrm>
            <a:prstGeom prst="rect">
              <a:avLst/>
            </a:prstGeom>
            <a:noFill/>
            <a:ln w="9525">
              <a:noFill/>
              <a:miter lim="800000"/>
              <a:headEnd/>
              <a:tailEnd/>
            </a:ln>
            <a:effectLst/>
          </p:spPr>
          <p:txBody>
            <a:bodyPr lIns="92075" tIns="46038" rIns="92075" bIns="46038" anchor="b">
              <a:spAutoFit/>
            </a:bodyPr>
            <a:lstStyle/>
            <a:p>
              <a:pPr defTabSz="762000">
                <a:spcBef>
                  <a:spcPct val="50000"/>
                </a:spcBef>
              </a:pPr>
              <a:r>
                <a:rPr lang="en-US" sz="2000" b="1" i="1">
                  <a:solidFill>
                    <a:schemeClr val="tx2"/>
                  </a:solidFill>
                  <a:latin typeface="Trebuchet MS" pitchFamily="34" charset="0"/>
                </a:rPr>
                <a:t>Best total solution</a:t>
              </a:r>
            </a:p>
          </p:txBody>
        </p:sp>
        <p:sp>
          <p:nvSpPr>
            <p:cNvPr id="567306" name="Text Box 10"/>
            <p:cNvSpPr txBox="1">
              <a:spLocks noChangeArrowheads="1"/>
            </p:cNvSpPr>
            <p:nvPr/>
          </p:nvSpPr>
          <p:spPr bwMode="auto">
            <a:xfrm>
              <a:off x="1296" y="3024"/>
              <a:ext cx="1296" cy="442"/>
            </a:xfrm>
            <a:prstGeom prst="rect">
              <a:avLst/>
            </a:prstGeom>
            <a:noFill/>
            <a:ln w="9525">
              <a:noFill/>
              <a:miter lim="800000"/>
              <a:headEnd/>
              <a:tailEnd/>
            </a:ln>
            <a:effectLst/>
          </p:spPr>
          <p:txBody>
            <a:bodyPr lIns="92075" tIns="46038" rIns="92075" bIns="46038" anchor="b">
              <a:spAutoFit/>
            </a:bodyPr>
            <a:lstStyle/>
            <a:p>
              <a:pPr defTabSz="762000">
                <a:spcBef>
                  <a:spcPct val="50000"/>
                </a:spcBef>
              </a:pPr>
              <a:r>
                <a:rPr lang="en-US" sz="2000" b="1" i="1">
                  <a:solidFill>
                    <a:schemeClr val="tx2"/>
                  </a:solidFill>
                  <a:latin typeface="Trebuchet MS" pitchFamily="34" charset="0"/>
                </a:rPr>
                <a:t>Best total price</a:t>
              </a:r>
            </a:p>
          </p:txBody>
        </p:sp>
        <p:sp>
          <p:nvSpPr>
            <p:cNvPr id="567307" name="Rectangle 11"/>
            <p:cNvSpPr>
              <a:spLocks noChangeArrowheads="1"/>
            </p:cNvSpPr>
            <p:nvPr/>
          </p:nvSpPr>
          <p:spPr bwMode="auto">
            <a:xfrm>
              <a:off x="3648" y="864"/>
              <a:ext cx="1104" cy="384"/>
            </a:xfrm>
            <a:prstGeom prst="rect">
              <a:avLst/>
            </a:prstGeom>
            <a:solidFill>
              <a:schemeClr val="accent1"/>
            </a:solidFill>
            <a:ln w="9525">
              <a:solidFill>
                <a:schemeClr val="tx1"/>
              </a:solidFill>
              <a:miter lim="800000"/>
              <a:headEnd/>
              <a:tailEnd/>
            </a:ln>
            <a:effectLst/>
          </p:spPr>
          <p:txBody>
            <a:bodyPr wrap="none" lIns="92075" tIns="46038" rIns="92075" bIns="46038" anchor="ctr"/>
            <a:lstStyle/>
            <a:p>
              <a:pPr defTabSz="762000"/>
              <a:r>
                <a:rPr lang="en-US" sz="1600" b="1">
                  <a:solidFill>
                    <a:schemeClr val="tx2"/>
                  </a:solidFill>
                  <a:latin typeface="Trebuchet MS" pitchFamily="34" charset="0"/>
                </a:rPr>
                <a:t>Product </a:t>
              </a:r>
            </a:p>
            <a:p>
              <a:pPr defTabSz="762000"/>
              <a:r>
                <a:rPr lang="en-US" sz="1600" b="1">
                  <a:solidFill>
                    <a:schemeClr val="tx2"/>
                  </a:solidFill>
                  <a:latin typeface="Trebuchet MS" pitchFamily="34" charset="0"/>
                </a:rPr>
                <a:t>Leadership</a:t>
              </a:r>
            </a:p>
          </p:txBody>
        </p:sp>
        <p:sp>
          <p:nvSpPr>
            <p:cNvPr id="567308" name="Rectangle 12"/>
            <p:cNvSpPr>
              <a:spLocks noChangeArrowheads="1"/>
            </p:cNvSpPr>
            <p:nvPr/>
          </p:nvSpPr>
          <p:spPr bwMode="auto">
            <a:xfrm>
              <a:off x="4608" y="3264"/>
              <a:ext cx="864" cy="384"/>
            </a:xfrm>
            <a:prstGeom prst="rect">
              <a:avLst/>
            </a:prstGeom>
            <a:solidFill>
              <a:schemeClr val="accent1"/>
            </a:solidFill>
            <a:ln w="9525">
              <a:solidFill>
                <a:schemeClr val="tx1"/>
              </a:solidFill>
              <a:miter lim="800000"/>
              <a:headEnd/>
              <a:tailEnd/>
            </a:ln>
            <a:effectLst/>
          </p:spPr>
          <p:txBody>
            <a:bodyPr wrap="none" lIns="92075" tIns="46038" rIns="92075" bIns="46038" anchor="ctr"/>
            <a:lstStyle/>
            <a:p>
              <a:pPr defTabSz="762000"/>
              <a:r>
                <a:rPr lang="en-US" sz="1600" b="1">
                  <a:solidFill>
                    <a:schemeClr val="tx2"/>
                  </a:solidFill>
                  <a:latin typeface="Trebuchet MS" pitchFamily="34" charset="0"/>
                </a:rPr>
                <a:t>Customer </a:t>
              </a:r>
            </a:p>
            <a:p>
              <a:pPr defTabSz="762000"/>
              <a:r>
                <a:rPr lang="en-US" sz="1600" b="1">
                  <a:solidFill>
                    <a:schemeClr val="tx2"/>
                  </a:solidFill>
                  <a:latin typeface="Trebuchet MS" pitchFamily="34" charset="0"/>
                </a:rPr>
                <a:t>intimacy</a:t>
              </a:r>
            </a:p>
          </p:txBody>
        </p:sp>
        <p:sp>
          <p:nvSpPr>
            <p:cNvPr id="567309" name="Rectangle 13"/>
            <p:cNvSpPr>
              <a:spLocks noChangeArrowheads="1"/>
            </p:cNvSpPr>
            <p:nvPr/>
          </p:nvSpPr>
          <p:spPr bwMode="auto">
            <a:xfrm>
              <a:off x="768" y="3264"/>
              <a:ext cx="864" cy="384"/>
            </a:xfrm>
            <a:prstGeom prst="rect">
              <a:avLst/>
            </a:prstGeom>
            <a:solidFill>
              <a:schemeClr val="accent1"/>
            </a:solidFill>
            <a:ln w="9525">
              <a:solidFill>
                <a:schemeClr val="tx1"/>
              </a:solidFill>
              <a:miter lim="800000"/>
              <a:headEnd/>
              <a:tailEnd/>
            </a:ln>
            <a:effectLst/>
          </p:spPr>
          <p:txBody>
            <a:bodyPr wrap="none" lIns="92075" tIns="46038" rIns="92075" bIns="46038" anchor="ctr"/>
            <a:lstStyle/>
            <a:p>
              <a:pPr defTabSz="762000"/>
              <a:r>
                <a:rPr lang="en-US" sz="1600" b="1">
                  <a:solidFill>
                    <a:schemeClr val="tx2"/>
                  </a:solidFill>
                  <a:latin typeface="Trebuchet MS" pitchFamily="34" charset="0"/>
                </a:rPr>
                <a:t>Operational</a:t>
              </a:r>
            </a:p>
            <a:p>
              <a:pPr defTabSz="762000"/>
              <a:r>
                <a:rPr lang="en-US" sz="1600" b="1">
                  <a:solidFill>
                    <a:schemeClr val="tx2"/>
                  </a:solidFill>
                  <a:latin typeface="Trebuchet MS" pitchFamily="34" charset="0"/>
                </a:rPr>
                <a:t>Excellence</a:t>
              </a:r>
            </a:p>
          </p:txBody>
        </p:sp>
        <p:sp>
          <p:nvSpPr>
            <p:cNvPr id="567310" name="Text Box 14"/>
            <p:cNvSpPr txBox="1">
              <a:spLocks noChangeArrowheads="1"/>
            </p:cNvSpPr>
            <p:nvPr/>
          </p:nvSpPr>
          <p:spPr bwMode="auto">
            <a:xfrm>
              <a:off x="1056" y="1640"/>
              <a:ext cx="1296" cy="520"/>
            </a:xfrm>
            <a:prstGeom prst="rect">
              <a:avLst/>
            </a:prstGeom>
            <a:noFill/>
            <a:ln w="9525">
              <a:noFill/>
              <a:miter lim="800000"/>
              <a:headEnd/>
              <a:tailEnd/>
            </a:ln>
            <a:effectLst/>
          </p:spPr>
          <p:txBody>
            <a:bodyPr lIns="92075" tIns="46038" rIns="92075" bIns="46038" anchor="b">
              <a:spAutoFit/>
            </a:bodyPr>
            <a:lstStyle/>
            <a:p>
              <a:pPr defTabSz="762000">
                <a:spcBef>
                  <a:spcPct val="50000"/>
                </a:spcBef>
              </a:pPr>
              <a:r>
                <a:rPr lang="en-US" sz="1600">
                  <a:solidFill>
                    <a:schemeClr val="tx2"/>
                  </a:solidFill>
                  <a:latin typeface="Trebuchet MS" pitchFamily="34" charset="0"/>
                </a:rPr>
                <a:t>A company should strive to excel in one discipline…</a:t>
              </a:r>
            </a:p>
          </p:txBody>
        </p:sp>
        <p:sp>
          <p:nvSpPr>
            <p:cNvPr id="567311" name="Text Box 15"/>
            <p:cNvSpPr txBox="1">
              <a:spLocks noChangeArrowheads="1"/>
            </p:cNvSpPr>
            <p:nvPr/>
          </p:nvSpPr>
          <p:spPr bwMode="auto">
            <a:xfrm>
              <a:off x="3792" y="1680"/>
              <a:ext cx="1296" cy="674"/>
            </a:xfrm>
            <a:prstGeom prst="rect">
              <a:avLst/>
            </a:prstGeom>
            <a:noFill/>
            <a:ln w="9525">
              <a:noFill/>
              <a:miter lim="800000"/>
              <a:headEnd/>
              <a:tailEnd/>
            </a:ln>
            <a:effectLst/>
          </p:spPr>
          <p:txBody>
            <a:bodyPr lIns="92075" tIns="46038" rIns="92075" bIns="46038" anchor="b">
              <a:spAutoFit/>
            </a:bodyPr>
            <a:lstStyle/>
            <a:p>
              <a:pPr defTabSz="762000">
                <a:spcBef>
                  <a:spcPct val="50000"/>
                </a:spcBef>
              </a:pPr>
              <a:r>
                <a:rPr lang="en-US" sz="1600">
                  <a:solidFill>
                    <a:schemeClr val="tx2"/>
                  </a:solidFill>
                  <a:latin typeface="Trebuchet MS" pitchFamily="34" charset="0"/>
                </a:rPr>
                <a:t>…but achieve the basic threshold in the other two disciplines</a:t>
              </a:r>
            </a:p>
          </p:txBody>
        </p:sp>
      </p:grpSp>
    </p:spTree>
  </p:cSld>
  <p:clrMapOvr>
    <a:masterClrMapping/>
  </p:clrMapOvr>
  <p:transition spd="med">
    <p:pull dir="d"/>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381000" y="198438"/>
            <a:ext cx="7070725" cy="944562"/>
          </a:xfrm>
        </p:spPr>
        <p:txBody>
          <a:bodyPr/>
          <a:lstStyle/>
          <a:p>
            <a:r>
              <a:rPr lang="en-US" sz="2600" dirty="0" smtClean="0">
                <a:solidFill>
                  <a:schemeClr val="tx1"/>
                </a:solidFill>
              </a:rPr>
              <a:t>Value Disciplines</a:t>
            </a:r>
            <a:endParaRPr lang="nl-NL" sz="2600" dirty="0" smtClean="0">
              <a:solidFill>
                <a:schemeClr val="tx1"/>
              </a:solidFill>
            </a:endParaRPr>
          </a:p>
        </p:txBody>
      </p:sp>
      <p:sp>
        <p:nvSpPr>
          <p:cNvPr id="5123" name="Rectangle 3"/>
          <p:cNvSpPr>
            <a:spLocks noGrp="1" noChangeArrowheads="1"/>
          </p:cNvSpPr>
          <p:nvPr>
            <p:ph type="body" idx="1"/>
          </p:nvPr>
        </p:nvSpPr>
        <p:spPr/>
        <p:txBody>
          <a:bodyPr/>
          <a:lstStyle/>
          <a:p>
            <a:pPr algn="ctr">
              <a:buNone/>
            </a:pPr>
            <a:r>
              <a:rPr lang="en-US" dirty="0" smtClean="0"/>
              <a:t>Successful companies choose from among the three distinct approaches to reach their respective markets:</a:t>
            </a:r>
          </a:p>
          <a:p>
            <a:pPr marL="457200" indent="-457200">
              <a:buAutoNum type="arabicPeriod"/>
            </a:pPr>
            <a:r>
              <a:rPr lang="en-US" sz="2000" b="1" dirty="0" smtClean="0"/>
              <a:t>Operational excellence</a:t>
            </a:r>
            <a:r>
              <a:rPr lang="en-US" sz="2000" dirty="0" smtClean="0"/>
              <a:t> means efficiently, consistently and cost effectively providing a limited range of standard or routine services.</a:t>
            </a:r>
          </a:p>
          <a:p>
            <a:pPr marL="457200" indent="-457200">
              <a:buAutoNum type="arabicPeriod"/>
            </a:pPr>
            <a:r>
              <a:rPr lang="en-US" sz="2000" b="1" dirty="0" smtClean="0"/>
              <a:t>Customer intimacy</a:t>
            </a:r>
            <a:r>
              <a:rPr lang="en-US" sz="2000" dirty="0" smtClean="0"/>
              <a:t> means developing and maintaining intimate relationships with selected groups of current or new customers.</a:t>
            </a:r>
          </a:p>
          <a:p>
            <a:pPr marL="457200" indent="-457200">
              <a:buAutoNum type="arabicPeriod"/>
            </a:pPr>
            <a:r>
              <a:rPr lang="en-US" sz="2000" b="1" dirty="0" smtClean="0"/>
              <a:t>Product leadership</a:t>
            </a:r>
            <a:r>
              <a:rPr lang="en-US" sz="2000" dirty="0" smtClean="0"/>
              <a:t> means continuously developing and launching new </a:t>
            </a:r>
            <a:r>
              <a:rPr lang="en-US" sz="2000" dirty="0" smtClean="0"/>
              <a:t>products and/or </a:t>
            </a:r>
            <a:r>
              <a:rPr lang="en-US" sz="2000" dirty="0" smtClean="0"/>
              <a:t>services not readily available elsewhere.</a:t>
            </a:r>
            <a:endParaRPr lang="nl-NL" sz="2000" dirty="0" smtClean="0"/>
          </a:p>
        </p:txBody>
      </p:sp>
    </p:spTree>
  </p:cSld>
  <p:clrMapOvr>
    <a:masterClrMapping/>
  </p:clrMapOvr>
  <p:transition spd="med">
    <p:pull dir="d"/>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smtClean="0"/>
              <a:t>Successful companies act</a:t>
            </a:r>
            <a:endParaRPr lang="nl-NL" dirty="0"/>
          </a:p>
        </p:txBody>
      </p:sp>
      <p:sp>
        <p:nvSpPr>
          <p:cNvPr id="3" name="Content Placeholder 2"/>
          <p:cNvSpPr>
            <a:spLocks noGrp="1"/>
          </p:cNvSpPr>
          <p:nvPr>
            <p:ph idx="1"/>
          </p:nvPr>
        </p:nvSpPr>
        <p:spPr>
          <a:xfrm>
            <a:off x="428596" y="1500174"/>
            <a:ext cx="8382000" cy="4429156"/>
          </a:xfrm>
        </p:spPr>
        <p:txBody>
          <a:bodyPr/>
          <a:lstStyle/>
          <a:p>
            <a:pPr algn="ctr">
              <a:buNone/>
            </a:pPr>
            <a:r>
              <a:rPr lang="en-US" sz="2000" dirty="0" smtClean="0"/>
              <a:t>Successful companies build their operating models and align their organization’s support and decision making structure and employees to deliver on their distinctive promise.</a:t>
            </a:r>
          </a:p>
          <a:p>
            <a:pPr algn="ctr">
              <a:buNone/>
            </a:pPr>
            <a:endParaRPr lang="en-US" sz="2000" dirty="0" smtClean="0"/>
          </a:p>
          <a:p>
            <a:pPr algn="ctr">
              <a:buNone/>
            </a:pPr>
            <a:endParaRPr lang="en-US" sz="2000" dirty="0" smtClean="0"/>
          </a:p>
          <a:p>
            <a:pPr algn="ctr">
              <a:buNone/>
            </a:pPr>
            <a:endParaRPr lang="en-US" sz="2000" dirty="0" smtClean="0"/>
          </a:p>
          <a:p>
            <a:pPr algn="ctr">
              <a:buNone/>
            </a:pPr>
            <a:endParaRPr lang="en-US" sz="2000" dirty="0" smtClean="0"/>
          </a:p>
          <a:p>
            <a:pPr algn="ctr">
              <a:buNone/>
            </a:pPr>
            <a:endParaRPr lang="en-US" sz="2000" dirty="0" smtClean="0"/>
          </a:p>
          <a:p>
            <a:pPr algn="ctr">
              <a:buNone/>
            </a:pPr>
            <a:r>
              <a:rPr lang="en-US" sz="2000" dirty="0" smtClean="0"/>
              <a:t>At the same time, leading companies establish and achieve minimum or industry standard levels of performance in the other two disciplines.</a:t>
            </a:r>
            <a:endParaRPr lang="nl-NL" sz="2000" dirty="0"/>
          </a:p>
        </p:txBody>
      </p:sp>
      <p:pic>
        <p:nvPicPr>
          <p:cNvPr id="4" name="Picture 4" descr="Valuedisciplines minimum treshold"/>
          <p:cNvPicPr>
            <a:picLocks noChangeAspect="1" noChangeArrowheads="1"/>
          </p:cNvPicPr>
          <p:nvPr/>
        </p:nvPicPr>
        <p:blipFill>
          <a:blip r:embed="rId2"/>
          <a:srcRect/>
          <a:stretch>
            <a:fillRect/>
          </a:stretch>
        </p:blipFill>
        <p:spPr bwMode="auto">
          <a:xfrm>
            <a:off x="3000364" y="2643182"/>
            <a:ext cx="3346450" cy="2301875"/>
          </a:xfrm>
          <a:prstGeom prst="rect">
            <a:avLst/>
          </a:prstGeom>
          <a:noFill/>
          <a:ln w="9525">
            <a:noFill/>
            <a:miter lim="800000"/>
            <a:headEnd/>
            <a:tailEnd/>
          </a:ln>
        </p:spPr>
      </p:pic>
    </p:spTree>
  </p:cSld>
  <p:clrMapOvr>
    <a:masterClrMapping/>
  </p:clrMapOvr>
  <p:transition spd="med">
    <p:pull dir="d"/>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smtClean="0"/>
              <a:t>Moderate companies don’t choose</a:t>
            </a:r>
            <a:endParaRPr lang="nl-NL" dirty="0"/>
          </a:p>
        </p:txBody>
      </p:sp>
      <p:sp>
        <p:nvSpPr>
          <p:cNvPr id="3" name="Content Placeholder 2"/>
          <p:cNvSpPr>
            <a:spLocks noGrp="1"/>
          </p:cNvSpPr>
          <p:nvPr>
            <p:ph idx="1"/>
          </p:nvPr>
        </p:nvSpPr>
        <p:spPr>
          <a:xfrm>
            <a:off x="428596" y="1285860"/>
            <a:ext cx="8382000" cy="4230687"/>
          </a:xfrm>
        </p:spPr>
        <p:txBody>
          <a:bodyPr/>
          <a:lstStyle/>
          <a:p>
            <a:pPr algn="ctr">
              <a:buNone/>
            </a:pPr>
            <a:r>
              <a:rPr lang="en-US" sz="2200" dirty="0" smtClean="0"/>
              <a:t>Companies that do not focus on creating and sustaining a unique value-added approach to their customers fail to achieve the market leadership position that produces the desired business performance. </a:t>
            </a:r>
          </a:p>
          <a:p>
            <a:pPr algn="ctr">
              <a:buNone/>
            </a:pPr>
            <a:r>
              <a:rPr lang="en-US" sz="2200" dirty="0" smtClean="0"/>
              <a:t>These companies typically invest in all three areas of potential distinction without creating a distinction for themselves in any one space.</a:t>
            </a:r>
          </a:p>
          <a:p>
            <a:pPr algn="ctr">
              <a:buNone/>
            </a:pPr>
            <a:endParaRPr lang="nl-NL" sz="2200" dirty="0"/>
          </a:p>
        </p:txBody>
      </p:sp>
      <p:pic>
        <p:nvPicPr>
          <p:cNvPr id="4" name="Picture 3" descr="company_strategy.jpg"/>
          <p:cNvPicPr>
            <a:picLocks noChangeAspect="1"/>
          </p:cNvPicPr>
          <p:nvPr/>
        </p:nvPicPr>
        <p:blipFill>
          <a:blip r:embed="rId2" cstate="print"/>
          <a:stretch>
            <a:fillRect/>
          </a:stretch>
        </p:blipFill>
        <p:spPr>
          <a:xfrm>
            <a:off x="2928926" y="4000504"/>
            <a:ext cx="3648964" cy="1857388"/>
          </a:xfrm>
          <a:prstGeom prst="rect">
            <a:avLst/>
          </a:prstGeom>
        </p:spPr>
      </p:pic>
    </p:spTree>
  </p:cSld>
  <p:clrMapOvr>
    <a:masterClrMapping/>
  </p:clrMapOvr>
  <p:transition spd="med">
    <p:pull dir="d"/>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8386" name="Rectangle 2"/>
          <p:cNvSpPr>
            <a:spLocks noGrp="1" noChangeArrowheads="1"/>
          </p:cNvSpPr>
          <p:nvPr>
            <p:ph type="title"/>
          </p:nvPr>
        </p:nvSpPr>
        <p:spPr/>
        <p:txBody>
          <a:bodyPr/>
          <a:lstStyle/>
          <a:p>
            <a:r>
              <a:rPr lang="en-US" dirty="0">
                <a:solidFill>
                  <a:schemeClr val="tx1"/>
                </a:solidFill>
              </a:rPr>
              <a:t>Value Disciplines: </a:t>
            </a:r>
            <a:r>
              <a:rPr lang="en-US" dirty="0" smtClean="0">
                <a:solidFill>
                  <a:schemeClr val="tx1"/>
                </a:solidFill>
              </a:rPr>
              <a:t>a closer look</a:t>
            </a:r>
            <a:endParaRPr lang="nl-NL" dirty="0">
              <a:solidFill>
                <a:schemeClr val="tx1"/>
              </a:solidFill>
            </a:endParaRPr>
          </a:p>
        </p:txBody>
      </p:sp>
      <p:grpSp>
        <p:nvGrpSpPr>
          <p:cNvPr id="528390" name="Group 6"/>
          <p:cNvGrpSpPr>
            <a:grpSpLocks noChangeAspect="1"/>
          </p:cNvGrpSpPr>
          <p:nvPr/>
        </p:nvGrpSpPr>
        <p:grpSpPr bwMode="auto">
          <a:xfrm>
            <a:off x="173038" y="1766888"/>
            <a:ext cx="8867771" cy="3473450"/>
            <a:chOff x="109" y="1113"/>
            <a:chExt cx="5586" cy="2188"/>
          </a:xfrm>
        </p:grpSpPr>
        <p:sp>
          <p:nvSpPr>
            <p:cNvPr id="528389" name="AutoShape 5"/>
            <p:cNvSpPr>
              <a:spLocks noChangeAspect="1" noChangeArrowheads="1" noTextEdit="1"/>
            </p:cNvSpPr>
            <p:nvPr/>
          </p:nvSpPr>
          <p:spPr bwMode="auto">
            <a:xfrm>
              <a:off x="113" y="1117"/>
              <a:ext cx="5579" cy="2181"/>
            </a:xfrm>
            <a:prstGeom prst="rect">
              <a:avLst/>
            </a:prstGeom>
            <a:solidFill>
              <a:srgbClr val="DADBE0"/>
            </a:solidFill>
            <a:ln w="9525">
              <a:noFill/>
              <a:miter lim="800000"/>
              <a:headEnd/>
              <a:tailEnd/>
            </a:ln>
          </p:spPr>
          <p:txBody>
            <a:bodyPr vert="horz" wrap="square" lIns="91440" tIns="45720" rIns="91440" bIns="45720" numCol="1" anchor="t" anchorCtr="0" compatLnSpc="1">
              <a:prstTxWarp prst="textNoShape">
                <a:avLst/>
              </a:prstTxWarp>
            </a:bodyPr>
            <a:lstStyle/>
            <a:p>
              <a:endParaRPr lang="nl-NL"/>
            </a:p>
          </p:txBody>
        </p:sp>
        <p:sp>
          <p:nvSpPr>
            <p:cNvPr id="528391" name="Rectangle 7"/>
            <p:cNvSpPr>
              <a:spLocks noChangeArrowheads="1"/>
            </p:cNvSpPr>
            <p:nvPr/>
          </p:nvSpPr>
          <p:spPr bwMode="auto">
            <a:xfrm>
              <a:off x="963" y="1121"/>
              <a:ext cx="1531" cy="166"/>
            </a:xfrm>
            <a:prstGeom prst="rect">
              <a:avLst/>
            </a:prstGeom>
            <a:solidFill>
              <a:srgbClr val="99CCFF"/>
            </a:solidFill>
            <a:ln w="9525">
              <a:noFill/>
              <a:miter lim="800000"/>
              <a:headEnd/>
              <a:tailEnd/>
            </a:ln>
          </p:spPr>
          <p:txBody>
            <a:bodyPr vert="horz" wrap="square" lIns="91440" tIns="45720" rIns="91440" bIns="45720" numCol="1" anchor="t" anchorCtr="0" compatLnSpc="1">
              <a:prstTxWarp prst="textNoShape">
                <a:avLst/>
              </a:prstTxWarp>
            </a:bodyPr>
            <a:lstStyle/>
            <a:p>
              <a:endParaRPr lang="nl-NL"/>
            </a:p>
          </p:txBody>
        </p:sp>
        <p:sp>
          <p:nvSpPr>
            <p:cNvPr id="528392" name="Rectangle 8"/>
            <p:cNvSpPr>
              <a:spLocks noChangeArrowheads="1"/>
            </p:cNvSpPr>
            <p:nvPr/>
          </p:nvSpPr>
          <p:spPr bwMode="auto">
            <a:xfrm>
              <a:off x="2560" y="1121"/>
              <a:ext cx="1531" cy="166"/>
            </a:xfrm>
            <a:prstGeom prst="rect">
              <a:avLst/>
            </a:prstGeom>
            <a:solidFill>
              <a:srgbClr val="99CCFF"/>
            </a:solidFill>
            <a:ln w="9525">
              <a:noFill/>
              <a:miter lim="800000"/>
              <a:headEnd/>
              <a:tailEnd/>
            </a:ln>
          </p:spPr>
          <p:txBody>
            <a:bodyPr vert="horz" wrap="square" lIns="91440" tIns="45720" rIns="91440" bIns="45720" numCol="1" anchor="t" anchorCtr="0" compatLnSpc="1">
              <a:prstTxWarp prst="textNoShape">
                <a:avLst/>
              </a:prstTxWarp>
            </a:bodyPr>
            <a:lstStyle/>
            <a:p>
              <a:endParaRPr lang="nl-NL"/>
            </a:p>
          </p:txBody>
        </p:sp>
        <p:sp>
          <p:nvSpPr>
            <p:cNvPr id="528393" name="Rectangle 9"/>
            <p:cNvSpPr>
              <a:spLocks noChangeArrowheads="1"/>
            </p:cNvSpPr>
            <p:nvPr/>
          </p:nvSpPr>
          <p:spPr bwMode="auto">
            <a:xfrm>
              <a:off x="4157" y="1121"/>
              <a:ext cx="1531" cy="166"/>
            </a:xfrm>
            <a:prstGeom prst="rect">
              <a:avLst/>
            </a:prstGeom>
            <a:solidFill>
              <a:srgbClr val="99CCFF"/>
            </a:solidFill>
            <a:ln w="9525">
              <a:noFill/>
              <a:miter lim="800000"/>
              <a:headEnd/>
              <a:tailEnd/>
            </a:ln>
          </p:spPr>
          <p:txBody>
            <a:bodyPr vert="horz" wrap="square" lIns="91440" tIns="45720" rIns="91440" bIns="45720" numCol="1" anchor="t" anchorCtr="0" compatLnSpc="1">
              <a:prstTxWarp prst="textNoShape">
                <a:avLst/>
              </a:prstTxWarp>
            </a:bodyPr>
            <a:lstStyle/>
            <a:p>
              <a:endParaRPr lang="nl-NL"/>
            </a:p>
          </p:txBody>
        </p:sp>
        <p:sp>
          <p:nvSpPr>
            <p:cNvPr id="528394" name="Rectangle 10"/>
            <p:cNvSpPr>
              <a:spLocks noChangeArrowheads="1"/>
            </p:cNvSpPr>
            <p:nvPr/>
          </p:nvSpPr>
          <p:spPr bwMode="auto">
            <a:xfrm>
              <a:off x="117" y="1351"/>
              <a:ext cx="780" cy="337"/>
            </a:xfrm>
            <a:prstGeom prst="rect">
              <a:avLst/>
            </a:prstGeom>
            <a:solidFill>
              <a:srgbClr val="99CCFF"/>
            </a:solidFill>
            <a:ln w="9525">
              <a:noFill/>
              <a:miter lim="800000"/>
              <a:headEnd/>
              <a:tailEnd/>
            </a:ln>
          </p:spPr>
          <p:txBody>
            <a:bodyPr vert="horz" wrap="square" lIns="91440" tIns="45720" rIns="91440" bIns="45720" numCol="1" anchor="t" anchorCtr="0" compatLnSpc="1">
              <a:prstTxWarp prst="textNoShape">
                <a:avLst/>
              </a:prstTxWarp>
            </a:bodyPr>
            <a:lstStyle/>
            <a:p>
              <a:endParaRPr lang="nl-NL"/>
            </a:p>
          </p:txBody>
        </p:sp>
        <p:sp>
          <p:nvSpPr>
            <p:cNvPr id="528395" name="Rectangle 11"/>
            <p:cNvSpPr>
              <a:spLocks noChangeArrowheads="1"/>
            </p:cNvSpPr>
            <p:nvPr/>
          </p:nvSpPr>
          <p:spPr bwMode="auto">
            <a:xfrm>
              <a:off x="963" y="1351"/>
              <a:ext cx="1531" cy="337"/>
            </a:xfrm>
            <a:prstGeom prst="rect">
              <a:avLst/>
            </a:prstGeom>
            <a:solidFill>
              <a:srgbClr val="CCFFFF"/>
            </a:solidFill>
            <a:ln w="9525">
              <a:noFill/>
              <a:miter lim="800000"/>
              <a:headEnd/>
              <a:tailEnd/>
            </a:ln>
          </p:spPr>
          <p:txBody>
            <a:bodyPr vert="horz" wrap="square" lIns="91440" tIns="45720" rIns="91440" bIns="45720" numCol="1" anchor="t" anchorCtr="0" compatLnSpc="1">
              <a:prstTxWarp prst="textNoShape">
                <a:avLst/>
              </a:prstTxWarp>
            </a:bodyPr>
            <a:lstStyle/>
            <a:p>
              <a:endParaRPr lang="nl-NL"/>
            </a:p>
          </p:txBody>
        </p:sp>
        <p:sp>
          <p:nvSpPr>
            <p:cNvPr id="528396" name="Rectangle 12"/>
            <p:cNvSpPr>
              <a:spLocks noChangeArrowheads="1"/>
            </p:cNvSpPr>
            <p:nvPr/>
          </p:nvSpPr>
          <p:spPr bwMode="auto">
            <a:xfrm>
              <a:off x="2560" y="1351"/>
              <a:ext cx="1531" cy="337"/>
            </a:xfrm>
            <a:prstGeom prst="rect">
              <a:avLst/>
            </a:prstGeom>
            <a:solidFill>
              <a:srgbClr val="CCFFFF"/>
            </a:solidFill>
            <a:ln w="9525">
              <a:noFill/>
              <a:miter lim="800000"/>
              <a:headEnd/>
              <a:tailEnd/>
            </a:ln>
          </p:spPr>
          <p:txBody>
            <a:bodyPr vert="horz" wrap="square" lIns="91440" tIns="45720" rIns="91440" bIns="45720" numCol="1" anchor="t" anchorCtr="0" compatLnSpc="1">
              <a:prstTxWarp prst="textNoShape">
                <a:avLst/>
              </a:prstTxWarp>
            </a:bodyPr>
            <a:lstStyle/>
            <a:p>
              <a:endParaRPr lang="nl-NL"/>
            </a:p>
          </p:txBody>
        </p:sp>
        <p:sp>
          <p:nvSpPr>
            <p:cNvPr id="528397" name="Rectangle 13"/>
            <p:cNvSpPr>
              <a:spLocks noChangeArrowheads="1"/>
            </p:cNvSpPr>
            <p:nvPr/>
          </p:nvSpPr>
          <p:spPr bwMode="auto">
            <a:xfrm>
              <a:off x="4157" y="1351"/>
              <a:ext cx="1531" cy="337"/>
            </a:xfrm>
            <a:prstGeom prst="rect">
              <a:avLst/>
            </a:prstGeom>
            <a:solidFill>
              <a:srgbClr val="CCFFFF"/>
            </a:solidFill>
            <a:ln w="9525">
              <a:noFill/>
              <a:miter lim="800000"/>
              <a:headEnd/>
              <a:tailEnd/>
            </a:ln>
          </p:spPr>
          <p:txBody>
            <a:bodyPr vert="horz" wrap="square" lIns="91440" tIns="45720" rIns="91440" bIns="45720" numCol="1" anchor="t" anchorCtr="0" compatLnSpc="1">
              <a:prstTxWarp prst="textNoShape">
                <a:avLst/>
              </a:prstTxWarp>
            </a:bodyPr>
            <a:lstStyle/>
            <a:p>
              <a:endParaRPr lang="nl-NL"/>
            </a:p>
          </p:txBody>
        </p:sp>
        <p:sp>
          <p:nvSpPr>
            <p:cNvPr id="528398" name="Rectangle 14"/>
            <p:cNvSpPr>
              <a:spLocks noChangeArrowheads="1"/>
            </p:cNvSpPr>
            <p:nvPr/>
          </p:nvSpPr>
          <p:spPr bwMode="auto">
            <a:xfrm>
              <a:off x="117" y="1752"/>
              <a:ext cx="780" cy="337"/>
            </a:xfrm>
            <a:prstGeom prst="rect">
              <a:avLst/>
            </a:prstGeom>
            <a:solidFill>
              <a:srgbClr val="99CCFF"/>
            </a:solidFill>
            <a:ln w="9525">
              <a:noFill/>
              <a:miter lim="800000"/>
              <a:headEnd/>
              <a:tailEnd/>
            </a:ln>
          </p:spPr>
          <p:txBody>
            <a:bodyPr vert="horz" wrap="square" lIns="91440" tIns="45720" rIns="91440" bIns="45720" numCol="1" anchor="t" anchorCtr="0" compatLnSpc="1">
              <a:prstTxWarp prst="textNoShape">
                <a:avLst/>
              </a:prstTxWarp>
            </a:bodyPr>
            <a:lstStyle/>
            <a:p>
              <a:endParaRPr lang="nl-NL"/>
            </a:p>
          </p:txBody>
        </p:sp>
        <p:sp>
          <p:nvSpPr>
            <p:cNvPr id="528399" name="Rectangle 15"/>
            <p:cNvSpPr>
              <a:spLocks noChangeArrowheads="1"/>
            </p:cNvSpPr>
            <p:nvPr/>
          </p:nvSpPr>
          <p:spPr bwMode="auto">
            <a:xfrm>
              <a:off x="963" y="1752"/>
              <a:ext cx="1531" cy="337"/>
            </a:xfrm>
            <a:prstGeom prst="rect">
              <a:avLst/>
            </a:prstGeom>
            <a:solidFill>
              <a:srgbClr val="CCFFFF"/>
            </a:solidFill>
            <a:ln w="9525">
              <a:noFill/>
              <a:miter lim="800000"/>
              <a:headEnd/>
              <a:tailEnd/>
            </a:ln>
          </p:spPr>
          <p:txBody>
            <a:bodyPr vert="horz" wrap="square" lIns="91440" tIns="45720" rIns="91440" bIns="45720" numCol="1" anchor="t" anchorCtr="0" compatLnSpc="1">
              <a:prstTxWarp prst="textNoShape">
                <a:avLst/>
              </a:prstTxWarp>
            </a:bodyPr>
            <a:lstStyle/>
            <a:p>
              <a:endParaRPr lang="nl-NL"/>
            </a:p>
          </p:txBody>
        </p:sp>
        <p:sp>
          <p:nvSpPr>
            <p:cNvPr id="528400" name="Rectangle 16"/>
            <p:cNvSpPr>
              <a:spLocks noChangeArrowheads="1"/>
            </p:cNvSpPr>
            <p:nvPr/>
          </p:nvSpPr>
          <p:spPr bwMode="auto">
            <a:xfrm>
              <a:off x="2560" y="1752"/>
              <a:ext cx="1531" cy="337"/>
            </a:xfrm>
            <a:prstGeom prst="rect">
              <a:avLst/>
            </a:prstGeom>
            <a:solidFill>
              <a:srgbClr val="CCFFFF"/>
            </a:solidFill>
            <a:ln w="9525">
              <a:noFill/>
              <a:miter lim="800000"/>
              <a:headEnd/>
              <a:tailEnd/>
            </a:ln>
          </p:spPr>
          <p:txBody>
            <a:bodyPr vert="horz" wrap="square" lIns="91440" tIns="45720" rIns="91440" bIns="45720" numCol="1" anchor="t" anchorCtr="0" compatLnSpc="1">
              <a:prstTxWarp prst="textNoShape">
                <a:avLst/>
              </a:prstTxWarp>
            </a:bodyPr>
            <a:lstStyle/>
            <a:p>
              <a:endParaRPr lang="nl-NL"/>
            </a:p>
          </p:txBody>
        </p:sp>
        <p:sp>
          <p:nvSpPr>
            <p:cNvPr id="528401" name="Rectangle 17"/>
            <p:cNvSpPr>
              <a:spLocks noChangeArrowheads="1"/>
            </p:cNvSpPr>
            <p:nvPr/>
          </p:nvSpPr>
          <p:spPr bwMode="auto">
            <a:xfrm>
              <a:off x="4157" y="1752"/>
              <a:ext cx="1531" cy="337"/>
            </a:xfrm>
            <a:prstGeom prst="rect">
              <a:avLst/>
            </a:prstGeom>
            <a:solidFill>
              <a:srgbClr val="CCFFFF"/>
            </a:solidFill>
            <a:ln w="9525">
              <a:noFill/>
              <a:miter lim="800000"/>
              <a:headEnd/>
              <a:tailEnd/>
            </a:ln>
          </p:spPr>
          <p:txBody>
            <a:bodyPr vert="horz" wrap="square" lIns="91440" tIns="45720" rIns="91440" bIns="45720" numCol="1" anchor="t" anchorCtr="0" compatLnSpc="1">
              <a:prstTxWarp prst="textNoShape">
                <a:avLst/>
              </a:prstTxWarp>
            </a:bodyPr>
            <a:lstStyle/>
            <a:p>
              <a:endParaRPr lang="nl-NL"/>
            </a:p>
          </p:txBody>
        </p:sp>
        <p:sp>
          <p:nvSpPr>
            <p:cNvPr id="528402" name="Rectangle 18"/>
            <p:cNvSpPr>
              <a:spLocks noChangeArrowheads="1"/>
            </p:cNvSpPr>
            <p:nvPr/>
          </p:nvSpPr>
          <p:spPr bwMode="auto">
            <a:xfrm>
              <a:off x="117" y="2154"/>
              <a:ext cx="780" cy="337"/>
            </a:xfrm>
            <a:prstGeom prst="rect">
              <a:avLst/>
            </a:prstGeom>
            <a:solidFill>
              <a:srgbClr val="99CCFF"/>
            </a:solidFill>
            <a:ln w="9525">
              <a:noFill/>
              <a:miter lim="800000"/>
              <a:headEnd/>
              <a:tailEnd/>
            </a:ln>
          </p:spPr>
          <p:txBody>
            <a:bodyPr vert="horz" wrap="square" lIns="91440" tIns="45720" rIns="91440" bIns="45720" numCol="1" anchor="t" anchorCtr="0" compatLnSpc="1">
              <a:prstTxWarp prst="textNoShape">
                <a:avLst/>
              </a:prstTxWarp>
            </a:bodyPr>
            <a:lstStyle/>
            <a:p>
              <a:endParaRPr lang="nl-NL"/>
            </a:p>
          </p:txBody>
        </p:sp>
        <p:sp>
          <p:nvSpPr>
            <p:cNvPr id="528403" name="Rectangle 19"/>
            <p:cNvSpPr>
              <a:spLocks noChangeArrowheads="1"/>
            </p:cNvSpPr>
            <p:nvPr/>
          </p:nvSpPr>
          <p:spPr bwMode="auto">
            <a:xfrm>
              <a:off x="963" y="2154"/>
              <a:ext cx="1531" cy="337"/>
            </a:xfrm>
            <a:prstGeom prst="rect">
              <a:avLst/>
            </a:prstGeom>
            <a:solidFill>
              <a:srgbClr val="CCFFFF"/>
            </a:solidFill>
            <a:ln w="9525">
              <a:noFill/>
              <a:miter lim="800000"/>
              <a:headEnd/>
              <a:tailEnd/>
            </a:ln>
          </p:spPr>
          <p:txBody>
            <a:bodyPr vert="horz" wrap="square" lIns="91440" tIns="45720" rIns="91440" bIns="45720" numCol="1" anchor="t" anchorCtr="0" compatLnSpc="1">
              <a:prstTxWarp prst="textNoShape">
                <a:avLst/>
              </a:prstTxWarp>
            </a:bodyPr>
            <a:lstStyle/>
            <a:p>
              <a:endParaRPr lang="nl-NL"/>
            </a:p>
          </p:txBody>
        </p:sp>
        <p:sp>
          <p:nvSpPr>
            <p:cNvPr id="528404" name="Rectangle 20"/>
            <p:cNvSpPr>
              <a:spLocks noChangeArrowheads="1"/>
            </p:cNvSpPr>
            <p:nvPr/>
          </p:nvSpPr>
          <p:spPr bwMode="auto">
            <a:xfrm>
              <a:off x="2560" y="2154"/>
              <a:ext cx="1531" cy="337"/>
            </a:xfrm>
            <a:prstGeom prst="rect">
              <a:avLst/>
            </a:prstGeom>
            <a:solidFill>
              <a:srgbClr val="CCFFFF"/>
            </a:solidFill>
            <a:ln w="9525">
              <a:noFill/>
              <a:miter lim="800000"/>
              <a:headEnd/>
              <a:tailEnd/>
            </a:ln>
          </p:spPr>
          <p:txBody>
            <a:bodyPr vert="horz" wrap="square" lIns="91440" tIns="45720" rIns="91440" bIns="45720" numCol="1" anchor="t" anchorCtr="0" compatLnSpc="1">
              <a:prstTxWarp prst="textNoShape">
                <a:avLst/>
              </a:prstTxWarp>
            </a:bodyPr>
            <a:lstStyle/>
            <a:p>
              <a:endParaRPr lang="nl-NL"/>
            </a:p>
          </p:txBody>
        </p:sp>
        <p:sp>
          <p:nvSpPr>
            <p:cNvPr id="528405" name="Rectangle 21"/>
            <p:cNvSpPr>
              <a:spLocks noChangeArrowheads="1"/>
            </p:cNvSpPr>
            <p:nvPr/>
          </p:nvSpPr>
          <p:spPr bwMode="auto">
            <a:xfrm>
              <a:off x="4157" y="2154"/>
              <a:ext cx="1531" cy="337"/>
            </a:xfrm>
            <a:prstGeom prst="rect">
              <a:avLst/>
            </a:prstGeom>
            <a:solidFill>
              <a:srgbClr val="CCFFFF"/>
            </a:solidFill>
            <a:ln w="9525">
              <a:noFill/>
              <a:miter lim="800000"/>
              <a:headEnd/>
              <a:tailEnd/>
            </a:ln>
          </p:spPr>
          <p:txBody>
            <a:bodyPr vert="horz" wrap="square" lIns="91440" tIns="45720" rIns="91440" bIns="45720" numCol="1" anchor="t" anchorCtr="0" compatLnSpc="1">
              <a:prstTxWarp prst="textNoShape">
                <a:avLst/>
              </a:prstTxWarp>
            </a:bodyPr>
            <a:lstStyle/>
            <a:p>
              <a:endParaRPr lang="nl-NL"/>
            </a:p>
          </p:txBody>
        </p:sp>
        <p:sp>
          <p:nvSpPr>
            <p:cNvPr id="528406" name="Rectangle 22"/>
            <p:cNvSpPr>
              <a:spLocks noChangeArrowheads="1"/>
            </p:cNvSpPr>
            <p:nvPr/>
          </p:nvSpPr>
          <p:spPr bwMode="auto">
            <a:xfrm>
              <a:off x="117" y="2555"/>
              <a:ext cx="780" cy="337"/>
            </a:xfrm>
            <a:prstGeom prst="rect">
              <a:avLst/>
            </a:prstGeom>
            <a:solidFill>
              <a:srgbClr val="99CCFF"/>
            </a:solidFill>
            <a:ln w="9525">
              <a:noFill/>
              <a:miter lim="800000"/>
              <a:headEnd/>
              <a:tailEnd/>
            </a:ln>
          </p:spPr>
          <p:txBody>
            <a:bodyPr vert="horz" wrap="square" lIns="91440" tIns="45720" rIns="91440" bIns="45720" numCol="1" anchor="t" anchorCtr="0" compatLnSpc="1">
              <a:prstTxWarp prst="textNoShape">
                <a:avLst/>
              </a:prstTxWarp>
            </a:bodyPr>
            <a:lstStyle/>
            <a:p>
              <a:endParaRPr lang="nl-NL"/>
            </a:p>
          </p:txBody>
        </p:sp>
        <p:sp>
          <p:nvSpPr>
            <p:cNvPr id="528407" name="Rectangle 23"/>
            <p:cNvSpPr>
              <a:spLocks noChangeArrowheads="1"/>
            </p:cNvSpPr>
            <p:nvPr/>
          </p:nvSpPr>
          <p:spPr bwMode="auto">
            <a:xfrm>
              <a:off x="963" y="2555"/>
              <a:ext cx="1531" cy="337"/>
            </a:xfrm>
            <a:prstGeom prst="rect">
              <a:avLst/>
            </a:prstGeom>
            <a:solidFill>
              <a:srgbClr val="CCFFFF"/>
            </a:solidFill>
            <a:ln w="9525">
              <a:noFill/>
              <a:miter lim="800000"/>
              <a:headEnd/>
              <a:tailEnd/>
            </a:ln>
          </p:spPr>
          <p:txBody>
            <a:bodyPr vert="horz" wrap="square" lIns="91440" tIns="45720" rIns="91440" bIns="45720" numCol="1" anchor="t" anchorCtr="0" compatLnSpc="1">
              <a:prstTxWarp prst="textNoShape">
                <a:avLst/>
              </a:prstTxWarp>
            </a:bodyPr>
            <a:lstStyle/>
            <a:p>
              <a:endParaRPr lang="nl-NL"/>
            </a:p>
          </p:txBody>
        </p:sp>
        <p:sp>
          <p:nvSpPr>
            <p:cNvPr id="528408" name="Rectangle 24"/>
            <p:cNvSpPr>
              <a:spLocks noChangeArrowheads="1"/>
            </p:cNvSpPr>
            <p:nvPr/>
          </p:nvSpPr>
          <p:spPr bwMode="auto">
            <a:xfrm>
              <a:off x="2560" y="2555"/>
              <a:ext cx="1531" cy="337"/>
            </a:xfrm>
            <a:prstGeom prst="rect">
              <a:avLst/>
            </a:prstGeom>
            <a:solidFill>
              <a:srgbClr val="CCFFFF"/>
            </a:solidFill>
            <a:ln w="9525">
              <a:noFill/>
              <a:miter lim="800000"/>
              <a:headEnd/>
              <a:tailEnd/>
            </a:ln>
          </p:spPr>
          <p:txBody>
            <a:bodyPr vert="horz" wrap="square" lIns="91440" tIns="45720" rIns="91440" bIns="45720" numCol="1" anchor="t" anchorCtr="0" compatLnSpc="1">
              <a:prstTxWarp prst="textNoShape">
                <a:avLst/>
              </a:prstTxWarp>
            </a:bodyPr>
            <a:lstStyle/>
            <a:p>
              <a:endParaRPr lang="nl-NL"/>
            </a:p>
          </p:txBody>
        </p:sp>
        <p:sp>
          <p:nvSpPr>
            <p:cNvPr id="528409" name="Rectangle 25"/>
            <p:cNvSpPr>
              <a:spLocks noChangeArrowheads="1"/>
            </p:cNvSpPr>
            <p:nvPr/>
          </p:nvSpPr>
          <p:spPr bwMode="auto">
            <a:xfrm>
              <a:off x="4157" y="2555"/>
              <a:ext cx="1531" cy="337"/>
            </a:xfrm>
            <a:prstGeom prst="rect">
              <a:avLst/>
            </a:prstGeom>
            <a:solidFill>
              <a:srgbClr val="CCFFFF"/>
            </a:solidFill>
            <a:ln w="9525">
              <a:noFill/>
              <a:miter lim="800000"/>
              <a:headEnd/>
              <a:tailEnd/>
            </a:ln>
          </p:spPr>
          <p:txBody>
            <a:bodyPr vert="horz" wrap="square" lIns="91440" tIns="45720" rIns="91440" bIns="45720" numCol="1" anchor="t" anchorCtr="0" compatLnSpc="1">
              <a:prstTxWarp prst="textNoShape">
                <a:avLst/>
              </a:prstTxWarp>
            </a:bodyPr>
            <a:lstStyle/>
            <a:p>
              <a:endParaRPr lang="nl-NL"/>
            </a:p>
          </p:txBody>
        </p:sp>
        <p:sp>
          <p:nvSpPr>
            <p:cNvPr id="528410" name="Rectangle 26"/>
            <p:cNvSpPr>
              <a:spLocks noChangeArrowheads="1"/>
            </p:cNvSpPr>
            <p:nvPr/>
          </p:nvSpPr>
          <p:spPr bwMode="auto">
            <a:xfrm>
              <a:off x="117" y="2956"/>
              <a:ext cx="780" cy="338"/>
            </a:xfrm>
            <a:prstGeom prst="rect">
              <a:avLst/>
            </a:prstGeom>
            <a:solidFill>
              <a:srgbClr val="99CCFF"/>
            </a:solidFill>
            <a:ln w="9525">
              <a:noFill/>
              <a:miter lim="800000"/>
              <a:headEnd/>
              <a:tailEnd/>
            </a:ln>
          </p:spPr>
          <p:txBody>
            <a:bodyPr vert="horz" wrap="square" lIns="91440" tIns="45720" rIns="91440" bIns="45720" numCol="1" anchor="t" anchorCtr="0" compatLnSpc="1">
              <a:prstTxWarp prst="textNoShape">
                <a:avLst/>
              </a:prstTxWarp>
            </a:bodyPr>
            <a:lstStyle/>
            <a:p>
              <a:endParaRPr lang="nl-NL"/>
            </a:p>
          </p:txBody>
        </p:sp>
        <p:sp>
          <p:nvSpPr>
            <p:cNvPr id="528411" name="Rectangle 27"/>
            <p:cNvSpPr>
              <a:spLocks noChangeArrowheads="1"/>
            </p:cNvSpPr>
            <p:nvPr/>
          </p:nvSpPr>
          <p:spPr bwMode="auto">
            <a:xfrm>
              <a:off x="963" y="2956"/>
              <a:ext cx="1531" cy="338"/>
            </a:xfrm>
            <a:prstGeom prst="rect">
              <a:avLst/>
            </a:prstGeom>
            <a:solidFill>
              <a:srgbClr val="CCFFFF"/>
            </a:solidFill>
            <a:ln w="9525">
              <a:noFill/>
              <a:miter lim="800000"/>
              <a:headEnd/>
              <a:tailEnd/>
            </a:ln>
          </p:spPr>
          <p:txBody>
            <a:bodyPr vert="horz" wrap="square" lIns="91440" tIns="45720" rIns="91440" bIns="45720" numCol="1" anchor="t" anchorCtr="0" compatLnSpc="1">
              <a:prstTxWarp prst="textNoShape">
                <a:avLst/>
              </a:prstTxWarp>
            </a:bodyPr>
            <a:lstStyle/>
            <a:p>
              <a:endParaRPr lang="nl-NL"/>
            </a:p>
          </p:txBody>
        </p:sp>
        <p:sp>
          <p:nvSpPr>
            <p:cNvPr id="528412" name="Rectangle 28"/>
            <p:cNvSpPr>
              <a:spLocks noChangeArrowheads="1"/>
            </p:cNvSpPr>
            <p:nvPr/>
          </p:nvSpPr>
          <p:spPr bwMode="auto">
            <a:xfrm>
              <a:off x="2560" y="2956"/>
              <a:ext cx="1531" cy="338"/>
            </a:xfrm>
            <a:prstGeom prst="rect">
              <a:avLst/>
            </a:prstGeom>
            <a:solidFill>
              <a:srgbClr val="CCFFFF"/>
            </a:solidFill>
            <a:ln w="9525">
              <a:noFill/>
              <a:miter lim="800000"/>
              <a:headEnd/>
              <a:tailEnd/>
            </a:ln>
          </p:spPr>
          <p:txBody>
            <a:bodyPr vert="horz" wrap="square" lIns="91440" tIns="45720" rIns="91440" bIns="45720" numCol="1" anchor="t" anchorCtr="0" compatLnSpc="1">
              <a:prstTxWarp prst="textNoShape">
                <a:avLst/>
              </a:prstTxWarp>
            </a:bodyPr>
            <a:lstStyle/>
            <a:p>
              <a:endParaRPr lang="nl-NL"/>
            </a:p>
          </p:txBody>
        </p:sp>
        <p:sp>
          <p:nvSpPr>
            <p:cNvPr id="528413" name="Rectangle 29"/>
            <p:cNvSpPr>
              <a:spLocks noChangeArrowheads="1"/>
            </p:cNvSpPr>
            <p:nvPr/>
          </p:nvSpPr>
          <p:spPr bwMode="auto">
            <a:xfrm>
              <a:off x="4157" y="2956"/>
              <a:ext cx="1531" cy="338"/>
            </a:xfrm>
            <a:prstGeom prst="rect">
              <a:avLst/>
            </a:prstGeom>
            <a:solidFill>
              <a:srgbClr val="CCFFFF"/>
            </a:solidFill>
            <a:ln w="9525">
              <a:noFill/>
              <a:miter lim="800000"/>
              <a:headEnd/>
              <a:tailEnd/>
            </a:ln>
          </p:spPr>
          <p:txBody>
            <a:bodyPr vert="horz" wrap="square" lIns="91440" tIns="45720" rIns="91440" bIns="45720" numCol="1" anchor="t" anchorCtr="0" compatLnSpc="1">
              <a:prstTxWarp prst="textNoShape">
                <a:avLst/>
              </a:prstTxWarp>
            </a:bodyPr>
            <a:lstStyle/>
            <a:p>
              <a:endParaRPr lang="nl-NL"/>
            </a:p>
          </p:txBody>
        </p:sp>
        <p:sp>
          <p:nvSpPr>
            <p:cNvPr id="528414" name="Rectangle 30"/>
            <p:cNvSpPr>
              <a:spLocks noChangeArrowheads="1"/>
            </p:cNvSpPr>
            <p:nvPr/>
          </p:nvSpPr>
          <p:spPr bwMode="auto">
            <a:xfrm>
              <a:off x="1219" y="1146"/>
              <a:ext cx="1116" cy="14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nl-NL" sz="1300" b="1" i="0" u="none" strike="noStrike" cap="none" normalizeH="0" baseline="0" smtClean="0">
                  <a:ln>
                    <a:noFill/>
                  </a:ln>
                  <a:solidFill>
                    <a:srgbClr val="000000"/>
                  </a:solidFill>
                  <a:effectLst/>
                  <a:latin typeface="Arial" pitchFamily="34" charset="0"/>
                </a:rPr>
                <a:t>Operational Excellence</a:t>
              </a:r>
              <a:endParaRPr kumimoji="0" lang="nl-NL" sz="1800" b="0" i="0" u="none" strike="noStrike" cap="none" normalizeH="0" baseline="0" smtClean="0">
                <a:ln>
                  <a:noFill/>
                </a:ln>
                <a:solidFill>
                  <a:schemeClr val="tx1"/>
                </a:solidFill>
                <a:effectLst/>
                <a:latin typeface="Times New Roman" pitchFamily="18" charset="0"/>
              </a:endParaRPr>
            </a:p>
          </p:txBody>
        </p:sp>
        <p:sp>
          <p:nvSpPr>
            <p:cNvPr id="528415" name="Rectangle 31"/>
            <p:cNvSpPr>
              <a:spLocks noChangeArrowheads="1"/>
            </p:cNvSpPr>
            <p:nvPr/>
          </p:nvSpPr>
          <p:spPr bwMode="auto">
            <a:xfrm>
              <a:off x="2910" y="1146"/>
              <a:ext cx="919" cy="14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nl-NL" sz="1300" b="1" i="0" u="none" strike="noStrike" cap="none" normalizeH="0" baseline="0" smtClean="0">
                  <a:ln>
                    <a:noFill/>
                  </a:ln>
                  <a:solidFill>
                    <a:srgbClr val="000000"/>
                  </a:solidFill>
                  <a:effectLst/>
                  <a:latin typeface="Arial" pitchFamily="34" charset="0"/>
                </a:rPr>
                <a:t>Customer Intimacy</a:t>
              </a:r>
              <a:endParaRPr kumimoji="0" lang="nl-NL" sz="1800" b="0" i="0" u="none" strike="noStrike" cap="none" normalizeH="0" baseline="0" smtClean="0">
                <a:ln>
                  <a:noFill/>
                </a:ln>
                <a:solidFill>
                  <a:schemeClr val="tx1"/>
                </a:solidFill>
                <a:effectLst/>
                <a:latin typeface="Times New Roman" pitchFamily="18" charset="0"/>
              </a:endParaRPr>
            </a:p>
          </p:txBody>
        </p:sp>
        <p:sp>
          <p:nvSpPr>
            <p:cNvPr id="528416" name="Rectangle 32"/>
            <p:cNvSpPr>
              <a:spLocks noChangeArrowheads="1"/>
            </p:cNvSpPr>
            <p:nvPr/>
          </p:nvSpPr>
          <p:spPr bwMode="auto">
            <a:xfrm>
              <a:off x="4489" y="1146"/>
              <a:ext cx="960" cy="14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nl-NL" sz="1300" b="1" i="0" u="none" strike="noStrike" cap="none" normalizeH="0" baseline="0" smtClean="0">
                  <a:ln>
                    <a:noFill/>
                  </a:ln>
                  <a:solidFill>
                    <a:srgbClr val="000000"/>
                  </a:solidFill>
                  <a:effectLst/>
                  <a:latin typeface="Arial" pitchFamily="34" charset="0"/>
                </a:rPr>
                <a:t>Product Leadership</a:t>
              </a:r>
              <a:endParaRPr kumimoji="0" lang="nl-NL" sz="1800" b="0" i="0" u="none" strike="noStrike" cap="none" normalizeH="0" baseline="0" smtClean="0">
                <a:ln>
                  <a:noFill/>
                </a:ln>
                <a:solidFill>
                  <a:schemeClr val="tx1"/>
                </a:solidFill>
                <a:effectLst/>
                <a:latin typeface="Times New Roman" pitchFamily="18" charset="0"/>
              </a:endParaRPr>
            </a:p>
          </p:txBody>
        </p:sp>
        <p:sp>
          <p:nvSpPr>
            <p:cNvPr id="528417" name="Rectangle 33"/>
            <p:cNvSpPr>
              <a:spLocks noChangeArrowheads="1"/>
            </p:cNvSpPr>
            <p:nvPr/>
          </p:nvSpPr>
          <p:spPr bwMode="auto">
            <a:xfrm>
              <a:off x="978" y="1357"/>
              <a:ext cx="1164" cy="97"/>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nl-NL" sz="1000" b="0" i="0" u="none" strike="noStrike" cap="none" normalizeH="0" baseline="0" dirty="0" smtClean="0">
                  <a:ln>
                    <a:noFill/>
                  </a:ln>
                  <a:solidFill>
                    <a:srgbClr val="000000"/>
                  </a:solidFill>
                  <a:effectLst/>
                  <a:latin typeface="Arial" pitchFamily="34" charset="0"/>
                </a:rPr>
                <a:t>Focus on processes and product</a:t>
              </a:r>
              <a:endParaRPr kumimoji="0" lang="nl-NL" sz="1800" b="0" i="0" u="none" strike="noStrike" cap="none" normalizeH="0" baseline="0" dirty="0" smtClean="0">
                <a:ln>
                  <a:noFill/>
                </a:ln>
                <a:solidFill>
                  <a:schemeClr val="tx1"/>
                </a:solidFill>
                <a:effectLst/>
                <a:latin typeface="Times New Roman" pitchFamily="18" charset="0"/>
              </a:endParaRPr>
            </a:p>
          </p:txBody>
        </p:sp>
        <p:sp>
          <p:nvSpPr>
            <p:cNvPr id="528418" name="Rectangle 34"/>
            <p:cNvSpPr>
              <a:spLocks noChangeArrowheads="1"/>
            </p:cNvSpPr>
            <p:nvPr/>
          </p:nvSpPr>
          <p:spPr bwMode="auto">
            <a:xfrm>
              <a:off x="2575" y="1357"/>
              <a:ext cx="586" cy="97"/>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nl-NL" sz="1000" b="0" i="0" u="none" strike="noStrike" cap="none" normalizeH="0" baseline="0" dirty="0" smtClean="0">
                  <a:ln>
                    <a:noFill/>
                  </a:ln>
                  <a:solidFill>
                    <a:srgbClr val="000000"/>
                  </a:solidFill>
                  <a:effectLst/>
                  <a:latin typeface="Arial" pitchFamily="34" charset="0"/>
                </a:rPr>
                <a:t>Customer focus</a:t>
              </a:r>
              <a:endParaRPr kumimoji="0" lang="nl-NL" sz="1800" b="0" i="0" u="none" strike="noStrike" cap="none" normalizeH="0" baseline="0" dirty="0" smtClean="0">
                <a:ln>
                  <a:noFill/>
                </a:ln>
                <a:solidFill>
                  <a:schemeClr val="tx1"/>
                </a:solidFill>
                <a:effectLst/>
                <a:latin typeface="Times New Roman" pitchFamily="18" charset="0"/>
              </a:endParaRPr>
            </a:p>
          </p:txBody>
        </p:sp>
        <p:sp>
          <p:nvSpPr>
            <p:cNvPr id="528419" name="Rectangle 35"/>
            <p:cNvSpPr>
              <a:spLocks noChangeArrowheads="1"/>
            </p:cNvSpPr>
            <p:nvPr/>
          </p:nvSpPr>
          <p:spPr bwMode="auto">
            <a:xfrm>
              <a:off x="4172" y="1357"/>
              <a:ext cx="727" cy="97"/>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nl-NL" sz="1000" b="0" i="0" u="none" strike="noStrike" cap="none" normalizeH="0" baseline="0" dirty="0" smtClean="0">
                  <a:ln>
                    <a:noFill/>
                  </a:ln>
                  <a:solidFill>
                    <a:srgbClr val="000000"/>
                  </a:solidFill>
                  <a:effectLst/>
                  <a:latin typeface="Arial" pitchFamily="34" charset="0"/>
                </a:rPr>
                <a:t>Conceptual thinking</a:t>
              </a:r>
              <a:endParaRPr kumimoji="0" lang="nl-NL" sz="1800" b="0" i="0" u="none" strike="noStrike" cap="none" normalizeH="0" baseline="0" dirty="0" smtClean="0">
                <a:ln>
                  <a:noFill/>
                </a:ln>
                <a:solidFill>
                  <a:schemeClr val="tx1"/>
                </a:solidFill>
                <a:effectLst/>
                <a:latin typeface="Times New Roman" pitchFamily="18" charset="0"/>
              </a:endParaRPr>
            </a:p>
          </p:txBody>
        </p:sp>
        <p:sp>
          <p:nvSpPr>
            <p:cNvPr id="528420" name="Rectangle 36"/>
            <p:cNvSpPr>
              <a:spLocks noChangeArrowheads="1"/>
            </p:cNvSpPr>
            <p:nvPr/>
          </p:nvSpPr>
          <p:spPr bwMode="auto">
            <a:xfrm>
              <a:off x="978" y="1469"/>
              <a:ext cx="967" cy="97"/>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nl-NL" sz="1000" b="0" i="0" u="none" strike="noStrike" cap="none" normalizeH="0" baseline="0" dirty="0" smtClean="0">
                  <a:ln>
                    <a:noFill/>
                  </a:ln>
                  <a:solidFill>
                    <a:srgbClr val="000000"/>
                  </a:solidFill>
                  <a:effectLst/>
                  <a:latin typeface="Arial" pitchFamily="34" charset="0"/>
                </a:rPr>
                <a:t>"One size fits all“  mentality</a:t>
              </a:r>
              <a:endParaRPr kumimoji="0" lang="nl-NL" sz="1800" b="0" i="0" u="none" strike="noStrike" cap="none" normalizeH="0" baseline="0" dirty="0" smtClean="0">
                <a:ln>
                  <a:noFill/>
                </a:ln>
                <a:solidFill>
                  <a:schemeClr val="tx1"/>
                </a:solidFill>
                <a:effectLst/>
                <a:latin typeface="Times New Roman" pitchFamily="18" charset="0"/>
              </a:endParaRPr>
            </a:p>
          </p:txBody>
        </p:sp>
        <p:sp>
          <p:nvSpPr>
            <p:cNvPr id="528421" name="Rectangle 37"/>
            <p:cNvSpPr>
              <a:spLocks noChangeArrowheads="1"/>
            </p:cNvSpPr>
            <p:nvPr/>
          </p:nvSpPr>
          <p:spPr bwMode="auto">
            <a:xfrm>
              <a:off x="2575" y="1469"/>
              <a:ext cx="995" cy="97"/>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nl-NL" sz="1000" b="0" i="0" u="none" strike="noStrike" cap="none" normalizeH="0" baseline="0" dirty="0" smtClean="0">
                  <a:ln>
                    <a:noFill/>
                  </a:ln>
                  <a:solidFill>
                    <a:srgbClr val="000000"/>
                  </a:solidFill>
                  <a:effectLst/>
                  <a:latin typeface="Arial" pitchFamily="34" charset="0"/>
                </a:rPr>
                <a:t>"Have it your way“ mentality</a:t>
              </a:r>
              <a:endParaRPr kumimoji="0" lang="nl-NL" sz="1800" b="0" i="0" u="none" strike="noStrike" cap="none" normalizeH="0" baseline="0" dirty="0" smtClean="0">
                <a:ln>
                  <a:noFill/>
                </a:ln>
                <a:solidFill>
                  <a:schemeClr val="tx1"/>
                </a:solidFill>
                <a:effectLst/>
                <a:latin typeface="Times New Roman" pitchFamily="18" charset="0"/>
              </a:endParaRPr>
            </a:p>
          </p:txBody>
        </p:sp>
        <p:sp>
          <p:nvSpPr>
            <p:cNvPr id="528422" name="Rectangle 38"/>
            <p:cNvSpPr>
              <a:spLocks noChangeArrowheads="1"/>
            </p:cNvSpPr>
            <p:nvPr/>
          </p:nvSpPr>
          <p:spPr bwMode="auto">
            <a:xfrm>
              <a:off x="4172" y="1469"/>
              <a:ext cx="948" cy="97"/>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nl-NL" sz="1000" b="0" i="0" u="none" strike="noStrike" cap="none" normalizeH="0" baseline="0" dirty="0" smtClean="0">
                  <a:ln>
                    <a:noFill/>
                  </a:ln>
                  <a:solidFill>
                    <a:srgbClr val="000000"/>
                  </a:solidFill>
                  <a:effectLst/>
                  <a:latin typeface="Arial" pitchFamily="34" charset="0"/>
                </a:rPr>
                <a:t>"Out of the box"  mentality</a:t>
              </a:r>
              <a:endParaRPr kumimoji="0" lang="nl-NL" sz="1800" b="0" i="0" u="none" strike="noStrike" cap="none" normalizeH="0" baseline="0" dirty="0" smtClean="0">
                <a:ln>
                  <a:noFill/>
                </a:ln>
                <a:solidFill>
                  <a:schemeClr val="tx1"/>
                </a:solidFill>
                <a:effectLst/>
                <a:latin typeface="Times New Roman" pitchFamily="18" charset="0"/>
              </a:endParaRPr>
            </a:p>
          </p:txBody>
        </p:sp>
        <p:sp>
          <p:nvSpPr>
            <p:cNvPr id="528423" name="Rectangle 39"/>
            <p:cNvSpPr>
              <a:spLocks noChangeArrowheads="1"/>
            </p:cNvSpPr>
            <p:nvPr/>
          </p:nvSpPr>
          <p:spPr bwMode="auto">
            <a:xfrm>
              <a:off x="978" y="1581"/>
              <a:ext cx="386" cy="97"/>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nl-NL" sz="1000" b="0" i="0" u="none" strike="noStrike" cap="none" normalizeH="0" baseline="0" dirty="0" smtClean="0">
                  <a:ln>
                    <a:noFill/>
                  </a:ln>
                  <a:solidFill>
                    <a:srgbClr val="000000"/>
                  </a:solidFill>
                  <a:effectLst/>
                  <a:latin typeface="Arial" pitchFamily="34" charset="0"/>
                </a:rPr>
                <a:t> Uniformity</a:t>
              </a:r>
              <a:endParaRPr kumimoji="0" lang="nl-NL" sz="1800" b="0" i="0" u="none" strike="noStrike" cap="none" normalizeH="0" baseline="0" dirty="0" smtClean="0">
                <a:ln>
                  <a:noFill/>
                </a:ln>
                <a:solidFill>
                  <a:schemeClr val="tx1"/>
                </a:solidFill>
                <a:effectLst/>
                <a:latin typeface="Times New Roman" pitchFamily="18" charset="0"/>
              </a:endParaRPr>
            </a:p>
          </p:txBody>
        </p:sp>
        <p:sp>
          <p:nvSpPr>
            <p:cNvPr id="528424" name="Rectangle 40"/>
            <p:cNvSpPr>
              <a:spLocks noChangeArrowheads="1"/>
            </p:cNvSpPr>
            <p:nvPr/>
          </p:nvSpPr>
          <p:spPr bwMode="auto">
            <a:xfrm>
              <a:off x="2575" y="1581"/>
              <a:ext cx="317" cy="97"/>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nl-NL" sz="1000" b="0" i="0" u="none" strike="noStrike" cap="none" normalizeH="0" baseline="0" dirty="0" smtClean="0">
                  <a:ln>
                    <a:noFill/>
                  </a:ln>
                  <a:solidFill>
                    <a:srgbClr val="000000"/>
                  </a:solidFill>
                  <a:effectLst/>
                  <a:latin typeface="Arial" pitchFamily="34" charset="0"/>
                </a:rPr>
                <a:t>Variation</a:t>
              </a:r>
              <a:endParaRPr kumimoji="0" lang="nl-NL" sz="1800" b="0" i="0" u="none" strike="noStrike" cap="none" normalizeH="0" baseline="0" dirty="0" smtClean="0">
                <a:ln>
                  <a:noFill/>
                </a:ln>
                <a:solidFill>
                  <a:schemeClr val="tx1"/>
                </a:solidFill>
                <a:effectLst/>
                <a:latin typeface="Times New Roman" pitchFamily="18" charset="0"/>
              </a:endParaRPr>
            </a:p>
          </p:txBody>
        </p:sp>
        <p:sp>
          <p:nvSpPr>
            <p:cNvPr id="528425" name="Rectangle 41"/>
            <p:cNvSpPr>
              <a:spLocks noChangeArrowheads="1"/>
            </p:cNvSpPr>
            <p:nvPr/>
          </p:nvSpPr>
          <p:spPr bwMode="auto">
            <a:xfrm>
              <a:off x="4172" y="1581"/>
              <a:ext cx="407" cy="97"/>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nl-NL" sz="1000" b="0" i="0" u="none" strike="noStrike" cap="none" normalizeH="0" baseline="0" dirty="0" smtClean="0">
                  <a:ln>
                    <a:noFill/>
                  </a:ln>
                  <a:solidFill>
                    <a:srgbClr val="000000"/>
                  </a:solidFill>
                  <a:effectLst/>
                  <a:latin typeface="Arial" pitchFamily="34" charset="0"/>
                </a:rPr>
                <a:t>Experiment</a:t>
              </a:r>
              <a:endParaRPr kumimoji="0" lang="nl-NL" sz="1800" b="0" i="0" u="none" strike="noStrike" cap="none" normalizeH="0" baseline="0" dirty="0" smtClean="0">
                <a:ln>
                  <a:noFill/>
                </a:ln>
                <a:solidFill>
                  <a:schemeClr val="tx1"/>
                </a:solidFill>
                <a:effectLst/>
                <a:latin typeface="Times New Roman" pitchFamily="18" charset="0"/>
              </a:endParaRPr>
            </a:p>
          </p:txBody>
        </p:sp>
        <p:sp>
          <p:nvSpPr>
            <p:cNvPr id="528426" name="Rectangle 42"/>
            <p:cNvSpPr>
              <a:spLocks noChangeArrowheads="1"/>
            </p:cNvSpPr>
            <p:nvPr/>
          </p:nvSpPr>
          <p:spPr bwMode="auto">
            <a:xfrm>
              <a:off x="978" y="1759"/>
              <a:ext cx="1721" cy="97"/>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nl-NL" sz="1000" b="0" i="0" u="none" strike="noStrike" cap="none" normalizeH="0" baseline="0" dirty="0" smtClean="0">
                  <a:ln>
                    <a:noFill/>
                  </a:ln>
                  <a:solidFill>
                    <a:srgbClr val="000000"/>
                  </a:solidFill>
                  <a:effectLst/>
                  <a:latin typeface="Arial" pitchFamily="34" charset="0"/>
                </a:rPr>
                <a:t>End-to-end value chain optimization                    </a:t>
              </a:r>
              <a:endParaRPr kumimoji="0" lang="nl-NL" sz="1800" b="0" i="0" u="none" strike="noStrike" cap="none" normalizeH="0" baseline="0" dirty="0" smtClean="0">
                <a:ln>
                  <a:noFill/>
                </a:ln>
                <a:solidFill>
                  <a:schemeClr val="tx1"/>
                </a:solidFill>
                <a:effectLst/>
                <a:latin typeface="Times New Roman" pitchFamily="18" charset="0"/>
              </a:endParaRPr>
            </a:p>
          </p:txBody>
        </p:sp>
        <p:sp>
          <p:nvSpPr>
            <p:cNvPr id="528427" name="Rectangle 43"/>
            <p:cNvSpPr>
              <a:spLocks noChangeArrowheads="1"/>
            </p:cNvSpPr>
            <p:nvPr/>
          </p:nvSpPr>
          <p:spPr bwMode="auto">
            <a:xfrm>
              <a:off x="2575" y="1759"/>
              <a:ext cx="627" cy="97"/>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lang="nl-NL" sz="1000" dirty="0" smtClean="0">
                  <a:solidFill>
                    <a:srgbClr val="000000"/>
                  </a:solidFill>
                  <a:latin typeface="Arial" pitchFamily="34" charset="0"/>
                </a:rPr>
                <a:t>Customer </a:t>
              </a:r>
              <a:r>
                <a:rPr kumimoji="0" lang="nl-NL" sz="1000" b="0" i="0" u="none" strike="noStrike" cap="none" normalizeH="0" baseline="0" dirty="0" smtClean="0">
                  <a:ln>
                    <a:noFill/>
                  </a:ln>
                  <a:solidFill>
                    <a:srgbClr val="000000"/>
                  </a:solidFill>
                  <a:effectLst/>
                  <a:latin typeface="Arial" pitchFamily="34" charset="0"/>
                </a:rPr>
                <a:t>service</a:t>
              </a:r>
              <a:endParaRPr kumimoji="0" lang="nl-NL" sz="1800" b="0" i="0" u="none" strike="noStrike" cap="none" normalizeH="0" baseline="0" dirty="0" smtClean="0">
                <a:ln>
                  <a:noFill/>
                </a:ln>
                <a:solidFill>
                  <a:schemeClr val="tx1"/>
                </a:solidFill>
                <a:effectLst/>
                <a:latin typeface="Times New Roman" pitchFamily="18" charset="0"/>
              </a:endParaRPr>
            </a:p>
          </p:txBody>
        </p:sp>
        <p:sp>
          <p:nvSpPr>
            <p:cNvPr id="528428" name="Rectangle 44"/>
            <p:cNvSpPr>
              <a:spLocks noChangeArrowheads="1"/>
            </p:cNvSpPr>
            <p:nvPr/>
          </p:nvSpPr>
          <p:spPr bwMode="auto">
            <a:xfrm>
              <a:off x="4172" y="1759"/>
              <a:ext cx="758" cy="97"/>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nl-NL" sz="1000" b="0" i="0" u="none" strike="noStrike" cap="none" normalizeH="0" baseline="0" dirty="0" smtClean="0">
                  <a:ln>
                    <a:noFill/>
                  </a:ln>
                  <a:solidFill>
                    <a:srgbClr val="000000"/>
                  </a:solidFill>
                  <a:effectLst/>
                  <a:latin typeface="Arial" pitchFamily="34" charset="0"/>
                </a:rPr>
                <a:t>Product development</a:t>
              </a:r>
              <a:endParaRPr kumimoji="0" lang="nl-NL" sz="1800" b="0" i="0" u="none" strike="noStrike" cap="none" normalizeH="0" baseline="0" dirty="0" smtClean="0">
                <a:ln>
                  <a:noFill/>
                </a:ln>
                <a:solidFill>
                  <a:schemeClr val="tx1"/>
                </a:solidFill>
                <a:effectLst/>
                <a:latin typeface="Times New Roman" pitchFamily="18" charset="0"/>
              </a:endParaRPr>
            </a:p>
          </p:txBody>
        </p:sp>
        <p:sp>
          <p:nvSpPr>
            <p:cNvPr id="528429" name="Rectangle 45"/>
            <p:cNvSpPr>
              <a:spLocks noChangeArrowheads="1"/>
            </p:cNvSpPr>
            <p:nvPr/>
          </p:nvSpPr>
          <p:spPr bwMode="auto">
            <a:xfrm>
              <a:off x="978" y="1871"/>
              <a:ext cx="858" cy="97"/>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nl-NL" sz="1000" b="0" i="0" u="none" strike="noStrike" cap="none" normalizeH="0" baseline="0" dirty="0" smtClean="0">
                  <a:ln>
                    <a:noFill/>
                  </a:ln>
                  <a:solidFill>
                    <a:srgbClr val="000000"/>
                  </a:solidFill>
                  <a:effectLst/>
                  <a:latin typeface="Arial" pitchFamily="34" charset="0"/>
                </a:rPr>
                <a:t>Efficiency </a:t>
              </a:r>
              <a:r>
                <a:rPr kumimoji="0" lang="nl-NL" sz="1000" b="0" i="0" u="none" strike="noStrike" cap="none" normalizeH="0" dirty="0" smtClean="0">
                  <a:ln>
                    <a:noFill/>
                  </a:ln>
                  <a:solidFill>
                    <a:srgbClr val="000000"/>
                  </a:solidFill>
                  <a:effectLst/>
                  <a:latin typeface="Arial" pitchFamily="34" charset="0"/>
                </a:rPr>
                <a:t> and reliability</a:t>
              </a:r>
              <a:endParaRPr kumimoji="0" lang="nl-NL" sz="1800" b="0" i="0" u="none" strike="noStrike" cap="none" normalizeH="0" baseline="0" dirty="0" smtClean="0">
                <a:ln>
                  <a:noFill/>
                </a:ln>
                <a:solidFill>
                  <a:schemeClr val="tx1"/>
                </a:solidFill>
                <a:effectLst/>
                <a:latin typeface="Times New Roman" pitchFamily="18" charset="0"/>
              </a:endParaRPr>
            </a:p>
          </p:txBody>
        </p:sp>
        <p:sp>
          <p:nvSpPr>
            <p:cNvPr id="528430" name="Rectangle 46"/>
            <p:cNvSpPr>
              <a:spLocks noChangeArrowheads="1"/>
            </p:cNvSpPr>
            <p:nvPr/>
          </p:nvSpPr>
          <p:spPr bwMode="auto">
            <a:xfrm>
              <a:off x="2575" y="1871"/>
              <a:ext cx="332" cy="97"/>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nl-NL" sz="1000" b="0" i="0" u="none" strike="noStrike" cap="none" normalizeH="0" baseline="0" dirty="0" smtClean="0">
                  <a:ln>
                    <a:noFill/>
                  </a:ln>
                  <a:solidFill>
                    <a:srgbClr val="000000"/>
                  </a:solidFill>
                  <a:effectLst/>
                  <a:latin typeface="Arial" pitchFamily="34" charset="0"/>
                </a:rPr>
                <a:t>Flexibility</a:t>
              </a:r>
              <a:endParaRPr kumimoji="0" lang="nl-NL" sz="1800" b="0" i="0" u="none" strike="noStrike" cap="none" normalizeH="0" baseline="0" dirty="0" smtClean="0">
                <a:ln>
                  <a:noFill/>
                </a:ln>
                <a:solidFill>
                  <a:schemeClr val="tx1"/>
                </a:solidFill>
                <a:effectLst/>
                <a:latin typeface="Times New Roman" pitchFamily="18" charset="0"/>
              </a:endParaRPr>
            </a:p>
          </p:txBody>
        </p:sp>
        <p:sp>
          <p:nvSpPr>
            <p:cNvPr id="528431" name="Rectangle 47"/>
            <p:cNvSpPr>
              <a:spLocks noChangeArrowheads="1"/>
            </p:cNvSpPr>
            <p:nvPr/>
          </p:nvSpPr>
          <p:spPr bwMode="auto">
            <a:xfrm>
              <a:off x="4172" y="1871"/>
              <a:ext cx="1047" cy="97"/>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nl-NL" sz="1000" b="0" i="0" u="none" strike="noStrike" cap="none" normalizeH="0" baseline="0" dirty="0" smtClean="0">
                  <a:ln>
                    <a:noFill/>
                  </a:ln>
                  <a:solidFill>
                    <a:srgbClr val="000000"/>
                  </a:solidFill>
                  <a:effectLst/>
                  <a:latin typeface="Arial" pitchFamily="34" charset="0"/>
                </a:rPr>
                <a:t>Time to market </a:t>
              </a:r>
              <a:r>
                <a:rPr lang="nl-NL" sz="1000" dirty="0">
                  <a:solidFill>
                    <a:srgbClr val="000000"/>
                  </a:solidFill>
                  <a:latin typeface="Arial" pitchFamily="34" charset="0"/>
                </a:rPr>
                <a:t> </a:t>
              </a:r>
              <a:r>
                <a:rPr lang="nl-NL" sz="1000" dirty="0" smtClean="0">
                  <a:solidFill>
                    <a:srgbClr val="000000"/>
                  </a:solidFill>
                  <a:latin typeface="Arial" pitchFamily="34" charset="0"/>
                </a:rPr>
                <a:t>and</a:t>
              </a:r>
              <a:r>
                <a:rPr kumimoji="0" lang="nl-NL" sz="1000" b="0" i="0" u="none" strike="noStrike" cap="none" normalizeH="0" baseline="0" dirty="0" smtClean="0">
                  <a:ln>
                    <a:noFill/>
                  </a:ln>
                  <a:solidFill>
                    <a:srgbClr val="000000"/>
                  </a:solidFill>
                  <a:effectLst/>
                  <a:latin typeface="Arial" pitchFamily="34" charset="0"/>
                </a:rPr>
                <a:t> MarCom</a:t>
              </a:r>
              <a:endParaRPr kumimoji="0" lang="nl-NL" sz="1800" b="0" i="0" u="none" strike="noStrike" cap="none" normalizeH="0" baseline="0" dirty="0" smtClean="0">
                <a:ln>
                  <a:noFill/>
                </a:ln>
                <a:solidFill>
                  <a:schemeClr val="tx1"/>
                </a:solidFill>
                <a:effectLst/>
                <a:latin typeface="Times New Roman" pitchFamily="18" charset="0"/>
              </a:endParaRPr>
            </a:p>
          </p:txBody>
        </p:sp>
        <p:sp>
          <p:nvSpPr>
            <p:cNvPr id="528432" name="Rectangle 48"/>
            <p:cNvSpPr>
              <a:spLocks noChangeArrowheads="1"/>
            </p:cNvSpPr>
            <p:nvPr/>
          </p:nvSpPr>
          <p:spPr bwMode="auto">
            <a:xfrm>
              <a:off x="978" y="1983"/>
              <a:ext cx="152" cy="11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nl-NL" sz="1000" b="0" i="0" u="none" strike="noStrike" cap="none" normalizeH="0" baseline="0" smtClean="0">
                  <a:ln>
                    <a:noFill/>
                  </a:ln>
                  <a:solidFill>
                    <a:srgbClr val="000000"/>
                  </a:solidFill>
                  <a:effectLst/>
                  <a:latin typeface="Arial" pitchFamily="34" charset="0"/>
                </a:rPr>
                <a:t>JIT</a:t>
              </a:r>
              <a:endParaRPr kumimoji="0" lang="nl-NL" sz="1800" b="0" i="0" u="none" strike="noStrike" cap="none" normalizeH="0" baseline="0" smtClean="0">
                <a:ln>
                  <a:noFill/>
                </a:ln>
                <a:solidFill>
                  <a:schemeClr val="tx1"/>
                </a:solidFill>
                <a:effectLst/>
                <a:latin typeface="Times New Roman" pitchFamily="18" charset="0"/>
              </a:endParaRPr>
            </a:p>
          </p:txBody>
        </p:sp>
        <p:sp>
          <p:nvSpPr>
            <p:cNvPr id="528433" name="Rectangle 49"/>
            <p:cNvSpPr>
              <a:spLocks noChangeArrowheads="1"/>
            </p:cNvSpPr>
            <p:nvPr/>
          </p:nvSpPr>
          <p:spPr bwMode="auto">
            <a:xfrm>
              <a:off x="2575" y="1983"/>
              <a:ext cx="577" cy="97"/>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nl-NL" sz="1000" b="0" i="0" u="none" strike="noStrike" cap="none" normalizeH="0" baseline="0" dirty="0" smtClean="0">
                  <a:ln>
                    <a:noFill/>
                  </a:ln>
                  <a:solidFill>
                    <a:srgbClr val="000000"/>
                  </a:solidFill>
                  <a:effectLst/>
                  <a:latin typeface="Arial" pitchFamily="34" charset="0"/>
                </a:rPr>
                <a:t>Easy accessible</a:t>
              </a:r>
              <a:endParaRPr kumimoji="0" lang="nl-NL" sz="1800" b="0" i="0" u="none" strike="noStrike" cap="none" normalizeH="0" baseline="0" dirty="0" smtClean="0">
                <a:ln>
                  <a:noFill/>
                </a:ln>
                <a:solidFill>
                  <a:schemeClr val="tx1"/>
                </a:solidFill>
                <a:effectLst/>
                <a:latin typeface="Times New Roman" pitchFamily="18" charset="0"/>
              </a:endParaRPr>
            </a:p>
          </p:txBody>
        </p:sp>
        <p:sp>
          <p:nvSpPr>
            <p:cNvPr id="528434" name="Rectangle 50"/>
            <p:cNvSpPr>
              <a:spLocks noChangeArrowheads="1"/>
            </p:cNvSpPr>
            <p:nvPr/>
          </p:nvSpPr>
          <p:spPr bwMode="auto">
            <a:xfrm>
              <a:off x="4172" y="1983"/>
              <a:ext cx="922" cy="97"/>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nl-NL" sz="1000" b="0" i="0" u="none" strike="noStrike" cap="none" normalizeH="0" baseline="0" dirty="0" smtClean="0">
                  <a:ln>
                    <a:noFill/>
                  </a:ln>
                  <a:solidFill>
                    <a:srgbClr val="000000"/>
                  </a:solidFill>
                  <a:effectLst/>
                  <a:latin typeface="Arial" pitchFamily="34" charset="0"/>
                </a:rPr>
                <a:t>Focus on "breakthroughs"</a:t>
              </a:r>
              <a:endParaRPr kumimoji="0" lang="nl-NL" sz="1800" b="0" i="0" u="none" strike="noStrike" cap="none" normalizeH="0" baseline="0" dirty="0" smtClean="0">
                <a:ln>
                  <a:noFill/>
                </a:ln>
                <a:solidFill>
                  <a:schemeClr val="tx1"/>
                </a:solidFill>
                <a:effectLst/>
                <a:latin typeface="Times New Roman" pitchFamily="18" charset="0"/>
              </a:endParaRPr>
            </a:p>
          </p:txBody>
        </p:sp>
        <p:sp>
          <p:nvSpPr>
            <p:cNvPr id="528435" name="Rectangle 51"/>
            <p:cNvSpPr>
              <a:spLocks noChangeArrowheads="1"/>
            </p:cNvSpPr>
            <p:nvPr/>
          </p:nvSpPr>
          <p:spPr bwMode="auto">
            <a:xfrm>
              <a:off x="978" y="2160"/>
              <a:ext cx="1150" cy="97"/>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nl-NL" sz="1000" b="0" i="0" u="none" strike="noStrike" cap="none" normalizeH="0" baseline="0" dirty="0" smtClean="0">
                  <a:ln>
                    <a:noFill/>
                  </a:ln>
                  <a:solidFill>
                    <a:srgbClr val="000000"/>
                  </a:solidFill>
                  <a:effectLst/>
                  <a:latin typeface="Arial" pitchFamily="34" charset="0"/>
                </a:rPr>
                <a:t>Central management                  </a:t>
              </a:r>
              <a:endParaRPr kumimoji="0" lang="nl-NL" sz="1800" b="0" i="0" u="none" strike="noStrike" cap="none" normalizeH="0" baseline="0" dirty="0" smtClean="0">
                <a:ln>
                  <a:noFill/>
                </a:ln>
                <a:solidFill>
                  <a:schemeClr val="tx1"/>
                </a:solidFill>
                <a:effectLst/>
                <a:latin typeface="Times New Roman" pitchFamily="18" charset="0"/>
              </a:endParaRPr>
            </a:p>
          </p:txBody>
        </p:sp>
        <p:sp>
          <p:nvSpPr>
            <p:cNvPr id="528436" name="Rectangle 52"/>
            <p:cNvSpPr>
              <a:spLocks noChangeArrowheads="1"/>
            </p:cNvSpPr>
            <p:nvPr/>
          </p:nvSpPr>
          <p:spPr bwMode="auto">
            <a:xfrm>
              <a:off x="2575" y="2160"/>
              <a:ext cx="1296" cy="97"/>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nl-NL" sz="1000" b="0" i="0" u="none" strike="noStrike" cap="none" normalizeH="0" baseline="0" dirty="0" smtClean="0">
                  <a:ln>
                    <a:noFill/>
                  </a:ln>
                  <a:solidFill>
                    <a:srgbClr val="000000"/>
                  </a:solidFill>
                  <a:effectLst/>
                  <a:latin typeface="Arial" pitchFamily="34" charset="0"/>
                </a:rPr>
                <a:t>Decision power at customer contact</a:t>
              </a:r>
              <a:endParaRPr kumimoji="0" lang="nl-NL" sz="1800" b="0" i="0" u="none" strike="noStrike" cap="none" normalizeH="0" baseline="0" dirty="0" smtClean="0">
                <a:ln>
                  <a:noFill/>
                </a:ln>
                <a:solidFill>
                  <a:schemeClr val="tx1"/>
                </a:solidFill>
                <a:effectLst/>
                <a:latin typeface="Times New Roman" pitchFamily="18" charset="0"/>
              </a:endParaRPr>
            </a:p>
          </p:txBody>
        </p:sp>
        <p:sp>
          <p:nvSpPr>
            <p:cNvPr id="528437" name="Rectangle 53"/>
            <p:cNvSpPr>
              <a:spLocks noChangeArrowheads="1"/>
            </p:cNvSpPr>
            <p:nvPr/>
          </p:nvSpPr>
          <p:spPr bwMode="auto">
            <a:xfrm>
              <a:off x="4172" y="2160"/>
              <a:ext cx="881" cy="97"/>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nl-NL" sz="1000" b="0" i="0" u="none" strike="noStrike" cap="none" normalizeH="0" baseline="0" dirty="0" smtClean="0">
                  <a:ln>
                    <a:noFill/>
                  </a:ln>
                  <a:solidFill>
                    <a:srgbClr val="000000"/>
                  </a:solidFill>
                  <a:effectLst/>
                  <a:latin typeface="Arial" pitchFamily="34" charset="0"/>
                </a:rPr>
                <a:t>Ad-hoc, organic, cellular</a:t>
              </a:r>
              <a:endParaRPr kumimoji="0" lang="nl-NL" sz="1800" b="0" i="0" u="none" strike="noStrike" cap="none" normalizeH="0" baseline="0" dirty="0" smtClean="0">
                <a:ln>
                  <a:noFill/>
                </a:ln>
                <a:solidFill>
                  <a:schemeClr val="tx1"/>
                </a:solidFill>
                <a:effectLst/>
                <a:latin typeface="Times New Roman" pitchFamily="18" charset="0"/>
              </a:endParaRPr>
            </a:p>
          </p:txBody>
        </p:sp>
        <p:sp>
          <p:nvSpPr>
            <p:cNvPr id="528438" name="Rectangle 54"/>
            <p:cNvSpPr>
              <a:spLocks noChangeArrowheads="1"/>
            </p:cNvSpPr>
            <p:nvPr/>
          </p:nvSpPr>
          <p:spPr bwMode="auto">
            <a:xfrm>
              <a:off x="978" y="2272"/>
              <a:ext cx="1237" cy="97"/>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nl-NL" sz="1000" b="0" i="0" u="none" strike="noStrike" cap="none" normalizeH="0" baseline="0" dirty="0" smtClean="0">
                  <a:ln>
                    <a:noFill/>
                  </a:ln>
                  <a:solidFill>
                    <a:srgbClr val="000000"/>
                  </a:solidFill>
                  <a:effectLst/>
                  <a:latin typeface="Arial" pitchFamily="34" charset="0"/>
                </a:rPr>
                <a:t>Very few delegated responsibilities</a:t>
              </a:r>
              <a:endParaRPr kumimoji="0" lang="nl-NL" sz="1800" b="0" i="0" u="none" strike="noStrike" cap="none" normalizeH="0" baseline="0" dirty="0" smtClean="0">
                <a:ln>
                  <a:noFill/>
                </a:ln>
                <a:solidFill>
                  <a:schemeClr val="tx1"/>
                </a:solidFill>
                <a:effectLst/>
                <a:latin typeface="Times New Roman" pitchFamily="18" charset="0"/>
              </a:endParaRPr>
            </a:p>
          </p:txBody>
        </p:sp>
        <p:sp>
          <p:nvSpPr>
            <p:cNvPr id="528439" name="Rectangle 55"/>
            <p:cNvSpPr>
              <a:spLocks noChangeArrowheads="1"/>
            </p:cNvSpPr>
            <p:nvPr/>
          </p:nvSpPr>
          <p:spPr bwMode="auto">
            <a:xfrm>
              <a:off x="2575" y="2272"/>
              <a:ext cx="1327" cy="97"/>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nl-NL" sz="1000" b="0" i="0" u="none" strike="noStrike" cap="none" normalizeH="0" baseline="0" dirty="0" smtClean="0">
                  <a:ln>
                    <a:noFill/>
                  </a:ln>
                  <a:solidFill>
                    <a:srgbClr val="000000"/>
                  </a:solidFill>
                  <a:effectLst/>
                  <a:latin typeface="Arial" pitchFamily="34" charset="0"/>
                </a:rPr>
                <a:t>Professionalitiy  at customer contacts</a:t>
              </a:r>
              <a:endParaRPr kumimoji="0" lang="nl-NL" sz="1800" b="0" i="0" u="none" strike="noStrike" cap="none" normalizeH="0" baseline="0" dirty="0" smtClean="0">
                <a:ln>
                  <a:noFill/>
                </a:ln>
                <a:solidFill>
                  <a:schemeClr val="tx1"/>
                </a:solidFill>
                <a:effectLst/>
                <a:latin typeface="Times New Roman" pitchFamily="18" charset="0"/>
              </a:endParaRPr>
            </a:p>
          </p:txBody>
        </p:sp>
        <p:sp>
          <p:nvSpPr>
            <p:cNvPr id="528440" name="Rectangle 56"/>
            <p:cNvSpPr>
              <a:spLocks noChangeArrowheads="1"/>
            </p:cNvSpPr>
            <p:nvPr/>
          </p:nvSpPr>
          <p:spPr bwMode="auto">
            <a:xfrm>
              <a:off x="4172" y="2272"/>
              <a:ext cx="984" cy="97"/>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nl-NL" sz="1000" b="0" i="0" u="none" strike="noStrike" cap="none" normalizeH="0" baseline="0" dirty="0" smtClean="0">
                  <a:ln>
                    <a:noFill/>
                  </a:ln>
                  <a:solidFill>
                    <a:srgbClr val="000000"/>
                  </a:solidFill>
                  <a:effectLst/>
                  <a:latin typeface="Arial" pitchFamily="34" charset="0"/>
                </a:rPr>
                <a:t>Professionality</a:t>
              </a:r>
              <a:r>
                <a:rPr kumimoji="0" lang="nl-NL" sz="1000" b="0" i="0" u="none" strike="noStrike" cap="none" normalizeH="0" dirty="0" smtClean="0">
                  <a:ln>
                    <a:noFill/>
                  </a:ln>
                  <a:solidFill>
                    <a:srgbClr val="000000"/>
                  </a:solidFill>
                  <a:effectLst/>
                  <a:latin typeface="Arial" pitchFamily="34" charset="0"/>
                </a:rPr>
                <a:t> everywhere </a:t>
              </a:r>
              <a:endParaRPr kumimoji="0" lang="nl-NL" sz="1800" b="0" i="0" u="none" strike="noStrike" cap="none" normalizeH="0" baseline="0" dirty="0" smtClean="0">
                <a:ln>
                  <a:noFill/>
                </a:ln>
                <a:solidFill>
                  <a:schemeClr val="tx1"/>
                </a:solidFill>
                <a:effectLst/>
                <a:latin typeface="Times New Roman" pitchFamily="18" charset="0"/>
              </a:endParaRPr>
            </a:p>
          </p:txBody>
        </p:sp>
        <p:sp>
          <p:nvSpPr>
            <p:cNvPr id="528441" name="Rectangle 57"/>
            <p:cNvSpPr>
              <a:spLocks noChangeArrowheads="1"/>
            </p:cNvSpPr>
            <p:nvPr/>
          </p:nvSpPr>
          <p:spPr bwMode="auto">
            <a:xfrm>
              <a:off x="978" y="2384"/>
              <a:ext cx="1348" cy="97"/>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nl-NL" sz="1000" b="0" i="0" u="none" strike="noStrike" cap="none" normalizeH="0" baseline="0" dirty="0" smtClean="0">
                  <a:ln>
                    <a:noFill/>
                  </a:ln>
                  <a:solidFill>
                    <a:srgbClr val="000000"/>
                  </a:solidFill>
                  <a:effectLst/>
                  <a:latin typeface="Arial" pitchFamily="34" charset="0"/>
                </a:rPr>
                <a:t>Professionality inside the organization</a:t>
              </a:r>
              <a:endParaRPr kumimoji="0" lang="nl-NL" sz="1800" b="0" i="0" u="none" strike="noStrike" cap="none" normalizeH="0" baseline="0" dirty="0" smtClean="0">
                <a:ln>
                  <a:noFill/>
                </a:ln>
                <a:solidFill>
                  <a:schemeClr val="tx1"/>
                </a:solidFill>
                <a:effectLst/>
                <a:latin typeface="Times New Roman" pitchFamily="18" charset="0"/>
              </a:endParaRPr>
            </a:p>
          </p:txBody>
        </p:sp>
        <p:sp>
          <p:nvSpPr>
            <p:cNvPr id="528442" name="Rectangle 58"/>
            <p:cNvSpPr>
              <a:spLocks noChangeArrowheads="1"/>
            </p:cNvSpPr>
            <p:nvPr/>
          </p:nvSpPr>
          <p:spPr bwMode="auto">
            <a:xfrm>
              <a:off x="4172" y="2384"/>
              <a:ext cx="1100" cy="97"/>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nl-NL" sz="1000" b="0" i="0" u="none" strike="noStrike" cap="none" normalizeH="0" baseline="0" dirty="0" smtClean="0">
                  <a:ln>
                    <a:noFill/>
                  </a:ln>
                  <a:solidFill>
                    <a:srgbClr val="000000"/>
                  </a:solidFill>
                  <a:effectLst/>
                  <a:latin typeface="Arial" pitchFamily="34" charset="0"/>
                </a:rPr>
                <a:t>No strcuture in professionality</a:t>
              </a:r>
              <a:endParaRPr kumimoji="0" lang="nl-NL" sz="1800" b="0" i="0" u="none" strike="noStrike" cap="none" normalizeH="0" baseline="0" dirty="0" smtClean="0">
                <a:ln>
                  <a:noFill/>
                </a:ln>
                <a:solidFill>
                  <a:schemeClr val="tx1"/>
                </a:solidFill>
                <a:effectLst/>
                <a:latin typeface="Times New Roman" pitchFamily="18" charset="0"/>
              </a:endParaRPr>
            </a:p>
          </p:txBody>
        </p:sp>
        <p:sp>
          <p:nvSpPr>
            <p:cNvPr id="528443" name="Rectangle 59"/>
            <p:cNvSpPr>
              <a:spLocks noChangeArrowheads="1"/>
            </p:cNvSpPr>
            <p:nvPr/>
          </p:nvSpPr>
          <p:spPr bwMode="auto">
            <a:xfrm>
              <a:off x="978" y="2562"/>
              <a:ext cx="1339" cy="11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nl-NL" sz="1000" b="0" i="0" u="none" strike="noStrike" cap="none" normalizeH="0" baseline="0" dirty="0" smtClean="0">
                  <a:ln>
                    <a:noFill/>
                  </a:ln>
                  <a:solidFill>
                    <a:srgbClr val="000000"/>
                  </a:solidFill>
                  <a:effectLst/>
                  <a:latin typeface="Arial" pitchFamily="34" charset="0"/>
                </a:rPr>
                <a:t>"Command and Control"                  </a:t>
              </a:r>
              <a:endParaRPr kumimoji="0" lang="nl-NL" sz="1800" b="0" i="0" u="none" strike="noStrike" cap="none" normalizeH="0" baseline="0" dirty="0" smtClean="0">
                <a:ln>
                  <a:noFill/>
                </a:ln>
                <a:solidFill>
                  <a:schemeClr val="tx1"/>
                </a:solidFill>
                <a:effectLst/>
                <a:latin typeface="Times New Roman" pitchFamily="18" charset="0"/>
              </a:endParaRPr>
            </a:p>
          </p:txBody>
        </p:sp>
        <p:sp>
          <p:nvSpPr>
            <p:cNvPr id="528444" name="Rectangle 60"/>
            <p:cNvSpPr>
              <a:spLocks noChangeArrowheads="1"/>
            </p:cNvSpPr>
            <p:nvPr/>
          </p:nvSpPr>
          <p:spPr bwMode="auto">
            <a:xfrm>
              <a:off x="2575" y="2562"/>
              <a:ext cx="1270" cy="97"/>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nl-NL" sz="1000" b="0" i="0" u="none" strike="noStrike" cap="none" normalizeH="0" baseline="0" dirty="0" smtClean="0">
                  <a:ln>
                    <a:noFill/>
                  </a:ln>
                  <a:solidFill>
                    <a:srgbClr val="000000"/>
                  </a:solidFill>
                  <a:effectLst/>
                  <a:latin typeface="Arial" pitchFamily="34" charset="0"/>
                </a:rPr>
                <a:t>Interest of customers is first priority</a:t>
              </a:r>
              <a:endParaRPr kumimoji="0" lang="nl-NL" sz="1800" b="0" i="0" u="none" strike="noStrike" cap="none" normalizeH="0" baseline="0" dirty="0" smtClean="0">
                <a:ln>
                  <a:noFill/>
                </a:ln>
                <a:solidFill>
                  <a:schemeClr val="tx1"/>
                </a:solidFill>
                <a:effectLst/>
                <a:latin typeface="Times New Roman" pitchFamily="18" charset="0"/>
              </a:endParaRPr>
            </a:p>
          </p:txBody>
        </p:sp>
        <p:sp>
          <p:nvSpPr>
            <p:cNvPr id="528445" name="Rectangle 61"/>
            <p:cNvSpPr>
              <a:spLocks noChangeArrowheads="1"/>
            </p:cNvSpPr>
            <p:nvPr/>
          </p:nvSpPr>
          <p:spPr bwMode="auto">
            <a:xfrm>
              <a:off x="4172" y="2562"/>
              <a:ext cx="1220" cy="97"/>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lang="nl-NL" sz="1000" dirty="0" smtClean="0">
                  <a:solidFill>
                    <a:srgbClr val="000000"/>
                  </a:solidFill>
                  <a:latin typeface="Arial" pitchFamily="34" charset="0"/>
                </a:rPr>
                <a:t>Rewards for individual innovation</a:t>
              </a:r>
              <a:endParaRPr kumimoji="0" lang="nl-NL" sz="1800" b="0" i="0" u="none" strike="noStrike" cap="none" normalizeH="0" baseline="0" dirty="0" smtClean="0">
                <a:ln>
                  <a:noFill/>
                </a:ln>
                <a:solidFill>
                  <a:schemeClr val="tx1"/>
                </a:solidFill>
                <a:effectLst/>
                <a:latin typeface="Times New Roman" pitchFamily="18" charset="0"/>
              </a:endParaRPr>
            </a:p>
          </p:txBody>
        </p:sp>
        <p:sp>
          <p:nvSpPr>
            <p:cNvPr id="528446" name="Rectangle 62"/>
            <p:cNvSpPr>
              <a:spLocks noChangeArrowheads="1"/>
            </p:cNvSpPr>
            <p:nvPr/>
          </p:nvSpPr>
          <p:spPr bwMode="auto">
            <a:xfrm>
              <a:off x="978" y="2674"/>
              <a:ext cx="749" cy="97"/>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nl-NL" sz="1000" b="0" i="0" u="none" strike="noStrike" cap="none" normalizeH="0" baseline="0" dirty="0" smtClean="0">
                  <a:ln>
                    <a:noFill/>
                  </a:ln>
                  <a:solidFill>
                    <a:srgbClr val="000000"/>
                  </a:solidFill>
                  <a:effectLst/>
                  <a:latin typeface="Arial" pitchFamily="34" charset="0"/>
                </a:rPr>
                <a:t>Standard procedures</a:t>
              </a:r>
              <a:endParaRPr kumimoji="0" lang="nl-NL" sz="1800" b="0" i="0" u="none" strike="noStrike" cap="none" normalizeH="0" baseline="0" dirty="0" smtClean="0">
                <a:ln>
                  <a:noFill/>
                </a:ln>
                <a:solidFill>
                  <a:schemeClr val="tx1"/>
                </a:solidFill>
                <a:effectLst/>
                <a:latin typeface="Times New Roman" pitchFamily="18" charset="0"/>
              </a:endParaRPr>
            </a:p>
          </p:txBody>
        </p:sp>
        <p:sp>
          <p:nvSpPr>
            <p:cNvPr id="528447" name="Rectangle 63"/>
            <p:cNvSpPr>
              <a:spLocks noChangeArrowheads="1"/>
            </p:cNvSpPr>
            <p:nvPr/>
          </p:nvSpPr>
          <p:spPr bwMode="auto">
            <a:xfrm>
              <a:off x="2575" y="2674"/>
              <a:ext cx="616" cy="11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nl-NL" sz="1000" b="0" i="0" u="none" strike="noStrike" cap="none" normalizeH="0" baseline="0" smtClean="0">
                  <a:ln>
                    <a:noFill/>
                  </a:ln>
                  <a:solidFill>
                    <a:srgbClr val="000000"/>
                  </a:solidFill>
                  <a:effectLst/>
                  <a:latin typeface="Arial" pitchFamily="34" charset="0"/>
                </a:rPr>
                <a:t>"Lifetime Value"</a:t>
              </a:r>
              <a:endParaRPr kumimoji="0" lang="nl-NL" sz="1800" b="0" i="0" u="none" strike="noStrike" cap="none" normalizeH="0" baseline="0" smtClean="0">
                <a:ln>
                  <a:noFill/>
                </a:ln>
                <a:solidFill>
                  <a:schemeClr val="tx1"/>
                </a:solidFill>
                <a:effectLst/>
                <a:latin typeface="Times New Roman" pitchFamily="18" charset="0"/>
              </a:endParaRPr>
            </a:p>
          </p:txBody>
        </p:sp>
        <p:sp>
          <p:nvSpPr>
            <p:cNvPr id="528448" name="Rectangle 64"/>
            <p:cNvSpPr>
              <a:spLocks noChangeArrowheads="1"/>
            </p:cNvSpPr>
            <p:nvPr/>
          </p:nvSpPr>
          <p:spPr bwMode="auto">
            <a:xfrm>
              <a:off x="4172" y="2674"/>
              <a:ext cx="670" cy="97"/>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nl-NL" sz="1000" b="0" i="0" u="none" strike="noStrike" cap="none" normalizeH="0" baseline="0" dirty="0" smtClean="0">
                  <a:ln>
                    <a:noFill/>
                  </a:ln>
                  <a:solidFill>
                    <a:srgbClr val="000000"/>
                  </a:solidFill>
                  <a:effectLst/>
                  <a:latin typeface="Arial" pitchFamily="34" charset="0"/>
                </a:rPr>
                <a:t>Risk management </a:t>
              </a:r>
              <a:endParaRPr kumimoji="0" lang="nl-NL" sz="1800" b="0" i="0" u="none" strike="noStrike" cap="none" normalizeH="0" baseline="0" dirty="0" smtClean="0">
                <a:ln>
                  <a:noFill/>
                </a:ln>
                <a:solidFill>
                  <a:schemeClr val="tx1"/>
                </a:solidFill>
                <a:effectLst/>
                <a:latin typeface="Times New Roman" pitchFamily="18" charset="0"/>
              </a:endParaRPr>
            </a:p>
          </p:txBody>
        </p:sp>
        <p:sp>
          <p:nvSpPr>
            <p:cNvPr id="528449" name="Rectangle 65"/>
            <p:cNvSpPr>
              <a:spLocks noChangeArrowheads="1"/>
            </p:cNvSpPr>
            <p:nvPr/>
          </p:nvSpPr>
          <p:spPr bwMode="auto">
            <a:xfrm>
              <a:off x="978" y="2786"/>
              <a:ext cx="429" cy="97"/>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nl-NL" sz="1000" b="0" i="0" u="none" strike="noStrike" cap="none" normalizeH="0" baseline="0" dirty="0" smtClean="0">
                  <a:ln>
                    <a:noFill/>
                  </a:ln>
                  <a:solidFill>
                    <a:srgbClr val="000000"/>
                  </a:solidFill>
                  <a:effectLst/>
                  <a:latin typeface="Arial" pitchFamily="34" charset="0"/>
                </a:rPr>
                <a:t>Cost control</a:t>
              </a:r>
              <a:endParaRPr kumimoji="0" lang="nl-NL" sz="1800" b="0" i="0" u="none" strike="noStrike" cap="none" normalizeH="0" baseline="0" dirty="0" smtClean="0">
                <a:ln>
                  <a:noFill/>
                </a:ln>
                <a:solidFill>
                  <a:schemeClr val="tx1"/>
                </a:solidFill>
                <a:effectLst/>
                <a:latin typeface="Times New Roman" pitchFamily="18" charset="0"/>
              </a:endParaRPr>
            </a:p>
          </p:txBody>
        </p:sp>
        <p:sp>
          <p:nvSpPr>
            <p:cNvPr id="528450" name="Rectangle 66"/>
            <p:cNvSpPr>
              <a:spLocks noChangeArrowheads="1"/>
            </p:cNvSpPr>
            <p:nvPr/>
          </p:nvSpPr>
          <p:spPr bwMode="auto">
            <a:xfrm>
              <a:off x="2575" y="2786"/>
              <a:ext cx="719" cy="97"/>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nl-NL" sz="1000" b="0" i="0" u="none" strike="noStrike" cap="none" normalizeH="0" baseline="0" dirty="0" smtClean="0">
                  <a:ln>
                    <a:noFill/>
                  </a:ln>
                  <a:solidFill>
                    <a:srgbClr val="000000"/>
                  </a:solidFill>
                  <a:effectLst/>
                  <a:latin typeface="Arial" pitchFamily="34" charset="0"/>
                </a:rPr>
                <a:t>Result</a:t>
              </a:r>
              <a:r>
                <a:rPr kumimoji="0" lang="nl-NL" sz="1000" b="0" i="0" u="none" strike="noStrike" cap="none" normalizeH="0" dirty="0" smtClean="0">
                  <a:ln>
                    <a:noFill/>
                  </a:ln>
                  <a:solidFill>
                    <a:srgbClr val="000000"/>
                  </a:solidFill>
                  <a:effectLst/>
                  <a:latin typeface="Arial" pitchFamily="34" charset="0"/>
                </a:rPr>
                <a:t> </a:t>
              </a:r>
              <a:r>
                <a:rPr kumimoji="0" lang="nl-NL" sz="1000" b="0" i="0" u="none" strike="noStrike" cap="none" normalizeH="0" baseline="0" dirty="0" smtClean="0">
                  <a:ln>
                    <a:noFill/>
                  </a:ln>
                  <a:solidFill>
                    <a:srgbClr val="000000"/>
                  </a:solidFill>
                  <a:effectLst/>
                  <a:latin typeface="Arial" pitchFamily="34" charset="0"/>
                </a:rPr>
                <a:t>management</a:t>
              </a:r>
              <a:endParaRPr kumimoji="0" lang="nl-NL" sz="1800" b="0" i="0" u="none" strike="noStrike" cap="none" normalizeH="0" baseline="0" dirty="0" smtClean="0">
                <a:ln>
                  <a:noFill/>
                </a:ln>
                <a:solidFill>
                  <a:schemeClr val="tx1"/>
                </a:solidFill>
                <a:effectLst/>
                <a:latin typeface="Times New Roman" pitchFamily="18" charset="0"/>
              </a:endParaRPr>
            </a:p>
          </p:txBody>
        </p:sp>
        <p:sp>
          <p:nvSpPr>
            <p:cNvPr id="528451" name="Rectangle 67"/>
            <p:cNvSpPr>
              <a:spLocks noChangeArrowheads="1"/>
            </p:cNvSpPr>
            <p:nvPr/>
          </p:nvSpPr>
          <p:spPr bwMode="auto">
            <a:xfrm>
              <a:off x="4172" y="2786"/>
              <a:ext cx="885" cy="11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nl-NL" sz="1000" b="0" i="0" u="none" strike="noStrike" cap="none" normalizeH="0" baseline="0" smtClean="0">
                  <a:ln>
                    <a:noFill/>
                  </a:ln>
                  <a:solidFill>
                    <a:srgbClr val="000000"/>
                  </a:solidFill>
                  <a:effectLst/>
                  <a:latin typeface="Arial" pitchFamily="34" charset="0"/>
                </a:rPr>
                <a:t>Exposure Management</a:t>
              </a:r>
              <a:endParaRPr kumimoji="0" lang="nl-NL" sz="1800" b="0" i="0" u="none" strike="noStrike" cap="none" normalizeH="0" baseline="0" smtClean="0">
                <a:ln>
                  <a:noFill/>
                </a:ln>
                <a:solidFill>
                  <a:schemeClr val="tx1"/>
                </a:solidFill>
                <a:effectLst/>
                <a:latin typeface="Times New Roman" pitchFamily="18" charset="0"/>
              </a:endParaRPr>
            </a:p>
          </p:txBody>
        </p:sp>
        <p:sp>
          <p:nvSpPr>
            <p:cNvPr id="528452" name="Rectangle 68"/>
            <p:cNvSpPr>
              <a:spLocks noChangeArrowheads="1"/>
            </p:cNvSpPr>
            <p:nvPr/>
          </p:nvSpPr>
          <p:spPr bwMode="auto">
            <a:xfrm>
              <a:off x="978" y="2963"/>
              <a:ext cx="1357" cy="97"/>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nl-NL" sz="1000" b="0" i="0" u="none" strike="noStrike" cap="none" normalizeH="0" baseline="0" dirty="0" smtClean="0">
                  <a:ln>
                    <a:noFill/>
                  </a:ln>
                  <a:solidFill>
                    <a:srgbClr val="000000"/>
                  </a:solidFill>
                  <a:effectLst/>
                  <a:latin typeface="Arial" pitchFamily="34" charset="0"/>
                </a:rPr>
                <a:t>Integrated and "low-cost"                     </a:t>
              </a:r>
              <a:endParaRPr kumimoji="0" lang="nl-NL" sz="1800" b="0" i="0" u="none" strike="noStrike" cap="none" normalizeH="0" baseline="0" dirty="0" smtClean="0">
                <a:ln>
                  <a:noFill/>
                </a:ln>
                <a:solidFill>
                  <a:schemeClr val="tx1"/>
                </a:solidFill>
                <a:effectLst/>
                <a:latin typeface="Times New Roman" pitchFamily="18" charset="0"/>
              </a:endParaRPr>
            </a:p>
          </p:txBody>
        </p:sp>
        <p:sp>
          <p:nvSpPr>
            <p:cNvPr id="528453" name="Rectangle 69"/>
            <p:cNvSpPr>
              <a:spLocks noChangeArrowheads="1"/>
            </p:cNvSpPr>
            <p:nvPr/>
          </p:nvSpPr>
          <p:spPr bwMode="auto">
            <a:xfrm>
              <a:off x="2575" y="2963"/>
              <a:ext cx="981" cy="97"/>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nl-NL" sz="1000" b="0" i="0" u="none" strike="noStrike" cap="none" normalizeH="0" baseline="0" dirty="0" smtClean="0">
                  <a:ln>
                    <a:noFill/>
                  </a:ln>
                  <a:solidFill>
                    <a:srgbClr val="000000"/>
                  </a:solidFill>
                  <a:effectLst/>
                  <a:latin typeface="Arial" pitchFamily="34" charset="0"/>
                </a:rPr>
                <a:t>Perfect customer database </a:t>
              </a:r>
              <a:endParaRPr kumimoji="0" lang="nl-NL" sz="1800" b="0" i="0" u="none" strike="noStrike" cap="none" normalizeH="0" baseline="0" dirty="0" smtClean="0">
                <a:ln>
                  <a:noFill/>
                </a:ln>
                <a:solidFill>
                  <a:schemeClr val="tx1"/>
                </a:solidFill>
                <a:effectLst/>
                <a:latin typeface="Times New Roman" pitchFamily="18" charset="0"/>
              </a:endParaRPr>
            </a:p>
          </p:txBody>
        </p:sp>
        <p:sp>
          <p:nvSpPr>
            <p:cNvPr id="528454" name="Rectangle 70"/>
            <p:cNvSpPr>
              <a:spLocks noChangeArrowheads="1"/>
            </p:cNvSpPr>
            <p:nvPr/>
          </p:nvSpPr>
          <p:spPr bwMode="auto">
            <a:xfrm>
              <a:off x="4172" y="2963"/>
              <a:ext cx="1122" cy="97"/>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nl-NL" sz="1000" b="0" i="0" u="none" strike="noStrike" cap="none" normalizeH="0" baseline="0" dirty="0" smtClean="0">
                  <a:ln>
                    <a:noFill/>
                  </a:ln>
                  <a:solidFill>
                    <a:srgbClr val="000000"/>
                  </a:solidFill>
                  <a:effectLst/>
                  <a:latin typeface="Arial" pitchFamily="34" charset="0"/>
                </a:rPr>
                <a:t>Communication person-person </a:t>
              </a:r>
              <a:endParaRPr kumimoji="0" lang="nl-NL" sz="1800" b="0" i="0" u="none" strike="noStrike" cap="none" normalizeH="0" baseline="0" dirty="0" smtClean="0">
                <a:ln>
                  <a:noFill/>
                </a:ln>
                <a:solidFill>
                  <a:schemeClr val="tx1"/>
                </a:solidFill>
                <a:effectLst/>
                <a:latin typeface="Times New Roman" pitchFamily="18" charset="0"/>
              </a:endParaRPr>
            </a:p>
          </p:txBody>
        </p:sp>
        <p:sp>
          <p:nvSpPr>
            <p:cNvPr id="528455" name="Rectangle 71"/>
            <p:cNvSpPr>
              <a:spLocks noChangeArrowheads="1"/>
            </p:cNvSpPr>
            <p:nvPr/>
          </p:nvSpPr>
          <p:spPr bwMode="auto">
            <a:xfrm>
              <a:off x="978" y="3075"/>
              <a:ext cx="786" cy="97"/>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nl-NL" sz="1000" b="0" i="0" u="none" strike="noStrike" cap="none" normalizeH="0" baseline="0" dirty="0" smtClean="0">
                  <a:ln>
                    <a:noFill/>
                  </a:ln>
                  <a:solidFill>
                    <a:srgbClr val="000000"/>
                  </a:solidFill>
                  <a:effectLst/>
                  <a:latin typeface="Arial" pitchFamily="34" charset="0"/>
                </a:rPr>
                <a:t>Focus on transactions</a:t>
              </a:r>
              <a:endParaRPr kumimoji="0" lang="nl-NL" sz="1800" b="0" i="0" u="none" strike="noStrike" cap="none" normalizeH="0" baseline="0" dirty="0" smtClean="0">
                <a:ln>
                  <a:noFill/>
                </a:ln>
                <a:solidFill>
                  <a:schemeClr val="tx1"/>
                </a:solidFill>
                <a:effectLst/>
                <a:latin typeface="Times New Roman" pitchFamily="18" charset="0"/>
              </a:endParaRPr>
            </a:p>
          </p:txBody>
        </p:sp>
        <p:sp>
          <p:nvSpPr>
            <p:cNvPr id="528456" name="Rectangle 72"/>
            <p:cNvSpPr>
              <a:spLocks noChangeArrowheads="1"/>
            </p:cNvSpPr>
            <p:nvPr/>
          </p:nvSpPr>
          <p:spPr bwMode="auto">
            <a:xfrm>
              <a:off x="2575" y="3075"/>
              <a:ext cx="1476" cy="97"/>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nl-NL" sz="1000" b="0" i="0" u="none" strike="noStrike" cap="none" normalizeH="0" baseline="0" dirty="0" smtClean="0">
                  <a:ln>
                    <a:noFill/>
                  </a:ln>
                  <a:solidFill>
                    <a:srgbClr val="000000"/>
                  </a:solidFill>
                  <a:effectLst/>
                  <a:latin typeface="Arial" pitchFamily="34" charset="0"/>
                </a:rPr>
                <a:t>Integration of internal and ext. information</a:t>
              </a:r>
              <a:endParaRPr kumimoji="0" lang="nl-NL" sz="1800" b="0" i="0" u="none" strike="noStrike" cap="none" normalizeH="0" baseline="0" dirty="0" smtClean="0">
                <a:ln>
                  <a:noFill/>
                </a:ln>
                <a:solidFill>
                  <a:schemeClr val="tx1"/>
                </a:solidFill>
                <a:effectLst/>
                <a:latin typeface="Times New Roman" pitchFamily="18" charset="0"/>
              </a:endParaRPr>
            </a:p>
          </p:txBody>
        </p:sp>
        <p:sp>
          <p:nvSpPr>
            <p:cNvPr id="528457" name="Rectangle 73"/>
            <p:cNvSpPr>
              <a:spLocks noChangeArrowheads="1"/>
            </p:cNvSpPr>
            <p:nvPr/>
          </p:nvSpPr>
          <p:spPr bwMode="auto">
            <a:xfrm>
              <a:off x="4172" y="3075"/>
              <a:ext cx="665" cy="97"/>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nl-NL" sz="1000" b="0" i="0" u="none" strike="noStrike" cap="none" normalizeH="0" baseline="0" dirty="0" smtClean="0">
                  <a:ln>
                    <a:noFill/>
                  </a:ln>
                  <a:solidFill>
                    <a:srgbClr val="000000"/>
                  </a:solidFill>
                  <a:effectLst/>
                  <a:latin typeface="Arial" pitchFamily="34" charset="0"/>
                </a:rPr>
                <a:t>Collaboration tools</a:t>
              </a:r>
              <a:endParaRPr kumimoji="0" lang="nl-NL" sz="1800" b="0" i="0" u="none" strike="noStrike" cap="none" normalizeH="0" baseline="0" dirty="0" smtClean="0">
                <a:ln>
                  <a:noFill/>
                </a:ln>
                <a:solidFill>
                  <a:schemeClr val="tx1"/>
                </a:solidFill>
                <a:effectLst/>
                <a:latin typeface="Times New Roman" pitchFamily="18" charset="0"/>
              </a:endParaRPr>
            </a:p>
          </p:txBody>
        </p:sp>
        <p:sp>
          <p:nvSpPr>
            <p:cNvPr id="528458" name="Rectangle 74"/>
            <p:cNvSpPr>
              <a:spLocks noChangeArrowheads="1"/>
            </p:cNvSpPr>
            <p:nvPr/>
          </p:nvSpPr>
          <p:spPr bwMode="auto">
            <a:xfrm>
              <a:off x="978" y="3187"/>
              <a:ext cx="602" cy="97"/>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nl-NL" sz="1000" b="0" i="0" u="none" strike="noStrike" cap="none" normalizeH="0" baseline="0" dirty="0" smtClean="0">
                  <a:ln>
                    <a:noFill/>
                  </a:ln>
                  <a:solidFill>
                    <a:srgbClr val="000000"/>
                  </a:solidFill>
                  <a:effectLst/>
                  <a:latin typeface="Arial" pitchFamily="34" charset="0"/>
                </a:rPr>
                <a:t>System = proces</a:t>
              </a:r>
              <a:endParaRPr kumimoji="0" lang="nl-NL" sz="1800" b="0" i="0" u="none" strike="noStrike" cap="none" normalizeH="0" baseline="0" dirty="0" smtClean="0">
                <a:ln>
                  <a:noFill/>
                </a:ln>
                <a:solidFill>
                  <a:schemeClr val="tx1"/>
                </a:solidFill>
                <a:effectLst/>
                <a:latin typeface="Times New Roman" pitchFamily="18" charset="0"/>
              </a:endParaRPr>
            </a:p>
          </p:txBody>
        </p:sp>
        <p:sp>
          <p:nvSpPr>
            <p:cNvPr id="528459" name="Rectangle 75"/>
            <p:cNvSpPr>
              <a:spLocks noChangeArrowheads="1"/>
            </p:cNvSpPr>
            <p:nvPr/>
          </p:nvSpPr>
          <p:spPr bwMode="auto">
            <a:xfrm>
              <a:off x="2575" y="3187"/>
              <a:ext cx="536" cy="97"/>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nl-NL" sz="1000" b="0" i="0" u="none" strike="noStrike" cap="none" normalizeH="0" baseline="0" dirty="0" smtClean="0">
                  <a:ln>
                    <a:noFill/>
                  </a:ln>
                  <a:solidFill>
                    <a:srgbClr val="000000"/>
                  </a:solidFill>
                  <a:effectLst/>
                  <a:latin typeface="Arial" pitchFamily="34" charset="0"/>
                </a:rPr>
                <a:t>Analytical tools</a:t>
              </a:r>
              <a:endParaRPr kumimoji="0" lang="nl-NL" sz="1800" b="0" i="0" u="none" strike="noStrike" cap="none" normalizeH="0" baseline="0" dirty="0" smtClean="0">
                <a:ln>
                  <a:noFill/>
                </a:ln>
                <a:solidFill>
                  <a:schemeClr val="tx1"/>
                </a:solidFill>
                <a:effectLst/>
                <a:latin typeface="Times New Roman" pitchFamily="18" charset="0"/>
              </a:endParaRPr>
            </a:p>
          </p:txBody>
        </p:sp>
        <p:sp>
          <p:nvSpPr>
            <p:cNvPr id="528460" name="Rectangle 76"/>
            <p:cNvSpPr>
              <a:spLocks noChangeArrowheads="1"/>
            </p:cNvSpPr>
            <p:nvPr/>
          </p:nvSpPr>
          <p:spPr bwMode="auto">
            <a:xfrm>
              <a:off x="134" y="3061"/>
              <a:ext cx="94" cy="126"/>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nl-NL" sz="1300" b="0" i="0" u="none" strike="noStrike" cap="none" normalizeH="0" baseline="0" dirty="0" smtClean="0">
                  <a:ln>
                    <a:noFill/>
                  </a:ln>
                  <a:solidFill>
                    <a:srgbClr val="000000"/>
                  </a:solidFill>
                  <a:effectLst/>
                  <a:latin typeface="Arial" pitchFamily="34" charset="0"/>
                </a:rPr>
                <a:t>IT</a:t>
              </a:r>
              <a:endParaRPr kumimoji="0" lang="nl-NL" sz="1800" b="0" i="0" u="none" strike="noStrike" cap="none" normalizeH="0" baseline="0" dirty="0" smtClean="0">
                <a:ln>
                  <a:noFill/>
                </a:ln>
                <a:solidFill>
                  <a:schemeClr val="tx1"/>
                </a:solidFill>
                <a:effectLst/>
                <a:latin typeface="Times New Roman" pitchFamily="18" charset="0"/>
              </a:endParaRPr>
            </a:p>
          </p:txBody>
        </p:sp>
        <p:sp>
          <p:nvSpPr>
            <p:cNvPr id="528461" name="Rectangle 77"/>
            <p:cNvSpPr>
              <a:spLocks noChangeArrowheads="1"/>
            </p:cNvSpPr>
            <p:nvPr/>
          </p:nvSpPr>
          <p:spPr bwMode="auto">
            <a:xfrm>
              <a:off x="134" y="1861"/>
              <a:ext cx="491" cy="126"/>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nl-NL" sz="1300" b="0" i="0" u="none" strike="noStrike" cap="none" normalizeH="0" baseline="0" dirty="0" smtClean="0">
                  <a:ln>
                    <a:noFill/>
                  </a:ln>
                  <a:solidFill>
                    <a:srgbClr val="000000"/>
                  </a:solidFill>
                  <a:effectLst/>
                  <a:latin typeface="Arial" pitchFamily="34" charset="0"/>
                </a:rPr>
                <a:t>Processes</a:t>
              </a:r>
              <a:endParaRPr kumimoji="0" lang="nl-NL" sz="1800" b="0" i="0" u="none" strike="noStrike" cap="none" normalizeH="0" baseline="0" dirty="0" smtClean="0">
                <a:ln>
                  <a:noFill/>
                </a:ln>
                <a:solidFill>
                  <a:schemeClr val="tx1"/>
                </a:solidFill>
                <a:effectLst/>
                <a:latin typeface="Times New Roman" pitchFamily="18" charset="0"/>
              </a:endParaRPr>
            </a:p>
          </p:txBody>
        </p:sp>
        <p:sp>
          <p:nvSpPr>
            <p:cNvPr id="528462" name="Rectangle 78"/>
            <p:cNvSpPr>
              <a:spLocks noChangeArrowheads="1"/>
            </p:cNvSpPr>
            <p:nvPr/>
          </p:nvSpPr>
          <p:spPr bwMode="auto">
            <a:xfrm>
              <a:off x="134" y="1460"/>
              <a:ext cx="269" cy="126"/>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nl-NL" sz="1300" b="0" i="0" u="none" strike="noStrike" cap="none" normalizeH="0" baseline="0" dirty="0" smtClean="0">
                  <a:ln>
                    <a:noFill/>
                  </a:ln>
                  <a:solidFill>
                    <a:srgbClr val="000000"/>
                  </a:solidFill>
                  <a:effectLst/>
                  <a:latin typeface="Arial" pitchFamily="34" charset="0"/>
                </a:rPr>
                <a:t>Rules</a:t>
              </a:r>
              <a:endParaRPr kumimoji="0" lang="nl-NL" sz="1800" b="0" i="0" u="none" strike="noStrike" cap="none" normalizeH="0" baseline="0" dirty="0" smtClean="0">
                <a:ln>
                  <a:noFill/>
                </a:ln>
                <a:solidFill>
                  <a:schemeClr val="tx1"/>
                </a:solidFill>
                <a:effectLst/>
                <a:latin typeface="Times New Roman" pitchFamily="18" charset="0"/>
              </a:endParaRPr>
            </a:p>
          </p:txBody>
        </p:sp>
        <p:sp>
          <p:nvSpPr>
            <p:cNvPr id="528463" name="Rectangle 79"/>
            <p:cNvSpPr>
              <a:spLocks noChangeArrowheads="1"/>
            </p:cNvSpPr>
            <p:nvPr/>
          </p:nvSpPr>
          <p:spPr bwMode="auto">
            <a:xfrm>
              <a:off x="134" y="2262"/>
              <a:ext cx="801" cy="126"/>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nl-NL" sz="1300" b="0" i="0" u="none" strike="noStrike" cap="none" normalizeH="0" baseline="0" dirty="0" smtClean="0">
                  <a:ln>
                    <a:noFill/>
                  </a:ln>
                  <a:solidFill>
                    <a:srgbClr val="000000"/>
                  </a:solidFill>
                  <a:effectLst/>
                  <a:latin typeface="Arial" pitchFamily="34" charset="0"/>
                </a:rPr>
                <a:t>Organiation/skills</a:t>
              </a:r>
              <a:endParaRPr kumimoji="0" lang="nl-NL" sz="1800" b="0" i="0" u="none" strike="noStrike" cap="none" normalizeH="0" baseline="0" dirty="0" smtClean="0">
                <a:ln>
                  <a:noFill/>
                </a:ln>
                <a:solidFill>
                  <a:schemeClr val="tx1"/>
                </a:solidFill>
                <a:effectLst/>
                <a:latin typeface="Times New Roman" pitchFamily="18" charset="0"/>
              </a:endParaRPr>
            </a:p>
          </p:txBody>
        </p:sp>
        <p:sp>
          <p:nvSpPr>
            <p:cNvPr id="528464" name="Rectangle 80"/>
            <p:cNvSpPr>
              <a:spLocks noChangeArrowheads="1"/>
            </p:cNvSpPr>
            <p:nvPr/>
          </p:nvSpPr>
          <p:spPr bwMode="auto">
            <a:xfrm>
              <a:off x="134" y="2664"/>
              <a:ext cx="609" cy="13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nl-NL" sz="1300" b="0" i="0" u="none" strike="noStrike" cap="none" normalizeH="0" baseline="0" smtClean="0">
                  <a:ln>
                    <a:noFill/>
                  </a:ln>
                  <a:solidFill>
                    <a:srgbClr val="000000"/>
                  </a:solidFill>
                  <a:effectLst/>
                  <a:latin typeface="Arial" pitchFamily="34" charset="0"/>
                </a:rPr>
                <a:t>Management</a:t>
              </a:r>
              <a:endParaRPr kumimoji="0" lang="nl-NL" sz="1800" b="0" i="0" u="none" strike="noStrike" cap="none" normalizeH="0" baseline="0" smtClean="0">
                <a:ln>
                  <a:noFill/>
                </a:ln>
                <a:solidFill>
                  <a:schemeClr val="tx1"/>
                </a:solidFill>
                <a:effectLst/>
                <a:latin typeface="Times New Roman" pitchFamily="18" charset="0"/>
              </a:endParaRPr>
            </a:p>
          </p:txBody>
        </p:sp>
        <p:sp>
          <p:nvSpPr>
            <p:cNvPr id="528465" name="Rectangle 81"/>
            <p:cNvSpPr>
              <a:spLocks noChangeArrowheads="1"/>
            </p:cNvSpPr>
            <p:nvPr/>
          </p:nvSpPr>
          <p:spPr bwMode="auto">
            <a:xfrm>
              <a:off x="109" y="1113"/>
              <a:ext cx="16" cy="2188"/>
            </a:xfrm>
            <a:prstGeom prst="rect">
              <a:avLst/>
            </a:prstGeom>
            <a:solidFill>
              <a:srgbClr val="000000"/>
            </a:solidFill>
            <a:ln w="9525">
              <a:noFill/>
              <a:miter lim="800000"/>
              <a:headEnd/>
              <a:tailEnd/>
            </a:ln>
          </p:spPr>
          <p:txBody>
            <a:bodyPr vert="horz" wrap="square" lIns="91440" tIns="45720" rIns="91440" bIns="45720" numCol="1" anchor="t" anchorCtr="0" compatLnSpc="1">
              <a:prstTxWarp prst="textNoShape">
                <a:avLst/>
              </a:prstTxWarp>
            </a:bodyPr>
            <a:lstStyle/>
            <a:p>
              <a:endParaRPr lang="nl-NL"/>
            </a:p>
          </p:txBody>
        </p:sp>
        <p:sp>
          <p:nvSpPr>
            <p:cNvPr id="528466" name="Rectangle 82"/>
            <p:cNvSpPr>
              <a:spLocks noChangeArrowheads="1"/>
            </p:cNvSpPr>
            <p:nvPr/>
          </p:nvSpPr>
          <p:spPr bwMode="auto">
            <a:xfrm>
              <a:off x="5679" y="1130"/>
              <a:ext cx="16" cy="2171"/>
            </a:xfrm>
            <a:prstGeom prst="rect">
              <a:avLst/>
            </a:prstGeom>
            <a:solidFill>
              <a:srgbClr val="000000"/>
            </a:solidFill>
            <a:ln w="9525">
              <a:noFill/>
              <a:miter lim="800000"/>
              <a:headEnd/>
              <a:tailEnd/>
            </a:ln>
          </p:spPr>
          <p:txBody>
            <a:bodyPr vert="horz" wrap="square" lIns="91440" tIns="45720" rIns="91440" bIns="45720" numCol="1" anchor="t" anchorCtr="0" compatLnSpc="1">
              <a:prstTxWarp prst="textNoShape">
                <a:avLst/>
              </a:prstTxWarp>
            </a:bodyPr>
            <a:lstStyle/>
            <a:p>
              <a:endParaRPr lang="nl-NL"/>
            </a:p>
          </p:txBody>
        </p:sp>
        <p:sp>
          <p:nvSpPr>
            <p:cNvPr id="528467" name="Rectangle 83"/>
            <p:cNvSpPr>
              <a:spLocks noChangeArrowheads="1"/>
            </p:cNvSpPr>
            <p:nvPr/>
          </p:nvSpPr>
          <p:spPr bwMode="auto">
            <a:xfrm>
              <a:off x="125" y="1113"/>
              <a:ext cx="5570" cy="17"/>
            </a:xfrm>
            <a:prstGeom prst="rect">
              <a:avLst/>
            </a:prstGeom>
            <a:solidFill>
              <a:srgbClr val="000000"/>
            </a:solidFill>
            <a:ln w="9525">
              <a:noFill/>
              <a:miter lim="800000"/>
              <a:headEnd/>
              <a:tailEnd/>
            </a:ln>
          </p:spPr>
          <p:txBody>
            <a:bodyPr vert="horz" wrap="square" lIns="91440" tIns="45720" rIns="91440" bIns="45720" numCol="1" anchor="t" anchorCtr="0" compatLnSpc="1">
              <a:prstTxWarp prst="textNoShape">
                <a:avLst/>
              </a:prstTxWarp>
            </a:bodyPr>
            <a:lstStyle/>
            <a:p>
              <a:endParaRPr lang="nl-NL"/>
            </a:p>
          </p:txBody>
        </p:sp>
        <p:sp>
          <p:nvSpPr>
            <p:cNvPr id="528468" name="Rectangle 84"/>
            <p:cNvSpPr>
              <a:spLocks noChangeArrowheads="1"/>
            </p:cNvSpPr>
            <p:nvPr/>
          </p:nvSpPr>
          <p:spPr bwMode="auto">
            <a:xfrm>
              <a:off x="125" y="3284"/>
              <a:ext cx="5570" cy="17"/>
            </a:xfrm>
            <a:prstGeom prst="rect">
              <a:avLst/>
            </a:prstGeom>
            <a:solidFill>
              <a:srgbClr val="000000"/>
            </a:solidFill>
            <a:ln w="9525">
              <a:noFill/>
              <a:miter lim="800000"/>
              <a:headEnd/>
              <a:tailEnd/>
            </a:ln>
          </p:spPr>
          <p:txBody>
            <a:bodyPr vert="horz" wrap="square" lIns="91440" tIns="45720" rIns="91440" bIns="45720" numCol="1" anchor="t" anchorCtr="0" compatLnSpc="1">
              <a:prstTxWarp prst="textNoShape">
                <a:avLst/>
              </a:prstTxWarp>
            </a:bodyPr>
            <a:lstStyle/>
            <a:p>
              <a:endParaRPr lang="nl-NL"/>
            </a:p>
          </p:txBody>
        </p:sp>
      </p:grpSp>
    </p:spTree>
  </p:cSld>
  <p:clrMapOvr>
    <a:masterClrMapping/>
  </p:clrMapOvr>
  <p:transition spd="med">
    <p:pull dir="d"/>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err="1" smtClean="0"/>
              <a:t>Example</a:t>
            </a:r>
            <a:r>
              <a:rPr lang="nl-NL" dirty="0" smtClean="0"/>
              <a:t> – Customer </a:t>
            </a:r>
            <a:r>
              <a:rPr lang="nl-NL" dirty="0" err="1" smtClean="0"/>
              <a:t>intimacy</a:t>
            </a:r>
            <a:endParaRPr lang="nl-NL" dirty="0"/>
          </a:p>
        </p:txBody>
      </p:sp>
      <p:pic>
        <p:nvPicPr>
          <p:cNvPr id="4" name="Picture 4" descr="img_main_pic"/>
          <p:cNvPicPr>
            <a:picLocks noChangeAspect="1" noChangeArrowheads="1"/>
          </p:cNvPicPr>
          <p:nvPr/>
        </p:nvPicPr>
        <p:blipFill>
          <a:blip r:embed="rId2" cstate="print"/>
          <a:srcRect/>
          <a:stretch>
            <a:fillRect/>
          </a:stretch>
        </p:blipFill>
        <p:spPr bwMode="auto">
          <a:xfrm>
            <a:off x="1043608" y="2636912"/>
            <a:ext cx="7048500" cy="1428750"/>
          </a:xfrm>
          <a:prstGeom prst="rect">
            <a:avLst/>
          </a:prstGeom>
          <a:noFill/>
        </p:spPr>
      </p:pic>
      <p:pic>
        <p:nvPicPr>
          <p:cNvPr id="7" name="Picture 5" descr="mjr_hdr_wheretherider"/>
          <p:cNvPicPr>
            <a:picLocks noChangeAspect="1" noChangeArrowheads="1"/>
          </p:cNvPicPr>
          <p:nvPr/>
        </p:nvPicPr>
        <p:blipFill>
          <a:blip r:embed="rId3" cstate="print"/>
          <a:srcRect/>
          <a:stretch>
            <a:fillRect/>
          </a:stretch>
        </p:blipFill>
        <p:spPr bwMode="auto">
          <a:xfrm>
            <a:off x="1054241" y="4078693"/>
            <a:ext cx="7048500" cy="371475"/>
          </a:xfrm>
          <a:prstGeom prst="rect">
            <a:avLst/>
          </a:prstGeom>
          <a:noFill/>
        </p:spPr>
      </p:pic>
    </p:spTree>
    <p:extLst>
      <p:ext uri="{BB962C8B-B14F-4D97-AF65-F5344CB8AC3E}">
        <p14:creationId xmlns:p14="http://schemas.microsoft.com/office/powerpoint/2010/main" val="3509593306"/>
      </p:ext>
    </p:extLst>
  </p:cSld>
  <p:clrMapOvr>
    <a:masterClrMapping/>
  </p:clrMapOvr>
  <p:transition spd="med">
    <p:pull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1000" fill="hold"/>
                                        <p:tgtEl>
                                          <p:spTgt spid="7"/>
                                        </p:tgtEl>
                                        <p:attrNameLst>
                                          <p:attrName>ppt_w</p:attrName>
                                        </p:attrNameLst>
                                      </p:cBhvr>
                                      <p:tavLst>
                                        <p:tav tm="0">
                                          <p:val>
                                            <p:strVal val="#ppt_w*0.70"/>
                                          </p:val>
                                        </p:tav>
                                        <p:tav tm="100000">
                                          <p:val>
                                            <p:strVal val="#ppt_w"/>
                                          </p:val>
                                        </p:tav>
                                      </p:tavLst>
                                    </p:anim>
                                    <p:anim calcmode="lin" valueType="num">
                                      <p:cBhvr>
                                        <p:cTn id="8" dur="1000" fill="hold"/>
                                        <p:tgtEl>
                                          <p:spTgt spid="7"/>
                                        </p:tgtEl>
                                        <p:attrNameLst>
                                          <p:attrName>ppt_h</p:attrName>
                                        </p:attrNameLst>
                                      </p:cBhvr>
                                      <p:tavLst>
                                        <p:tav tm="0">
                                          <p:val>
                                            <p:strVal val="#ppt_h"/>
                                          </p:val>
                                        </p:tav>
                                        <p:tav tm="100000">
                                          <p:val>
                                            <p:strVal val="#ppt_h"/>
                                          </p:val>
                                        </p:tav>
                                      </p:tavLst>
                                    </p:anim>
                                    <p:animEffect transition="in" filter="fade">
                                      <p:cBhvr>
                                        <p:cTn id="9" dur="1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err="1" smtClean="0"/>
              <a:t>Example</a:t>
            </a:r>
            <a:r>
              <a:rPr lang="nl-NL" dirty="0" smtClean="0"/>
              <a:t> – Customer </a:t>
            </a:r>
            <a:r>
              <a:rPr lang="nl-NL" dirty="0" err="1" smtClean="0"/>
              <a:t>intimacy</a:t>
            </a:r>
            <a:endParaRPr lang="nl-NL" dirty="0"/>
          </a:p>
        </p:txBody>
      </p:sp>
      <p:pic>
        <p:nvPicPr>
          <p:cNvPr id="4" name="Picture 6" descr="s&amp;sforyou"/>
          <p:cNvPicPr>
            <a:picLocks noChangeAspect="1" noChangeArrowheads="1"/>
          </p:cNvPicPr>
          <p:nvPr/>
        </p:nvPicPr>
        <p:blipFill>
          <a:blip r:embed="rId2" cstate="print"/>
          <a:srcRect/>
          <a:stretch>
            <a:fillRect/>
          </a:stretch>
        </p:blipFill>
        <p:spPr bwMode="auto">
          <a:xfrm>
            <a:off x="2699792" y="2060848"/>
            <a:ext cx="3816350" cy="704850"/>
          </a:xfrm>
          <a:prstGeom prst="rect">
            <a:avLst/>
          </a:prstGeom>
          <a:noFill/>
        </p:spPr>
      </p:pic>
      <p:pic>
        <p:nvPicPr>
          <p:cNvPr id="5" name="Picture 7" descr="96_0375a"/>
          <p:cNvPicPr>
            <a:picLocks noChangeAspect="1" noChangeArrowheads="1"/>
          </p:cNvPicPr>
          <p:nvPr/>
        </p:nvPicPr>
        <p:blipFill>
          <a:blip r:embed="rId3" cstate="print"/>
          <a:srcRect/>
          <a:stretch>
            <a:fillRect/>
          </a:stretch>
        </p:blipFill>
        <p:spPr bwMode="auto">
          <a:xfrm>
            <a:off x="2699792" y="2781573"/>
            <a:ext cx="3816350" cy="2514600"/>
          </a:xfrm>
          <a:prstGeom prst="rect">
            <a:avLst/>
          </a:prstGeom>
          <a:noFill/>
        </p:spPr>
      </p:pic>
    </p:spTree>
    <p:extLst>
      <p:ext uri="{BB962C8B-B14F-4D97-AF65-F5344CB8AC3E}">
        <p14:creationId xmlns:p14="http://schemas.microsoft.com/office/powerpoint/2010/main" val="697011405"/>
      </p:ext>
    </p:extLst>
  </p:cSld>
  <p:clrMapOvr>
    <a:masterClrMapping/>
  </p:clrMapOvr>
  <p:transition spd="med">
    <p:pull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55"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anim calcmode="lin" valueType="num">
                                      <p:cBhvr>
                                        <p:cTn id="11" dur="1000" fill="hold"/>
                                        <p:tgtEl>
                                          <p:spTgt spid="5"/>
                                        </p:tgtEl>
                                        <p:attrNameLst>
                                          <p:attrName>ppt_w</p:attrName>
                                        </p:attrNameLst>
                                      </p:cBhvr>
                                      <p:tavLst>
                                        <p:tav tm="0">
                                          <p:val>
                                            <p:strVal val="#ppt_w*0.70"/>
                                          </p:val>
                                        </p:tav>
                                        <p:tav tm="100000">
                                          <p:val>
                                            <p:strVal val="#ppt_w"/>
                                          </p:val>
                                        </p:tav>
                                      </p:tavLst>
                                    </p:anim>
                                    <p:anim calcmode="lin" valueType="num">
                                      <p:cBhvr>
                                        <p:cTn id="12" dur="1000" fill="hold"/>
                                        <p:tgtEl>
                                          <p:spTgt spid="5"/>
                                        </p:tgtEl>
                                        <p:attrNameLst>
                                          <p:attrName>ppt_h</p:attrName>
                                        </p:attrNameLst>
                                      </p:cBhvr>
                                      <p:tavLst>
                                        <p:tav tm="0">
                                          <p:val>
                                            <p:strVal val="#ppt_h"/>
                                          </p:val>
                                        </p:tav>
                                        <p:tav tm="100000">
                                          <p:val>
                                            <p:strVal val="#ppt_h"/>
                                          </p:val>
                                        </p:tav>
                                      </p:tavLst>
                                    </p:anim>
                                    <p:animEffect transition="in" filter="fade">
                                      <p:cBhvr>
                                        <p:cTn id="13"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err="1" smtClean="0"/>
              <a:t>Example</a:t>
            </a:r>
            <a:r>
              <a:rPr lang="nl-NL" dirty="0" smtClean="0"/>
              <a:t> – Product </a:t>
            </a:r>
            <a:r>
              <a:rPr lang="nl-NL" dirty="0" err="1" smtClean="0"/>
              <a:t>leadership</a:t>
            </a:r>
            <a:endParaRPr lang="nl-NL" dirty="0"/>
          </a:p>
        </p:txBody>
      </p:sp>
      <p:pic>
        <p:nvPicPr>
          <p:cNvPr id="1026" name="Picture 2"/>
          <p:cNvPicPr>
            <a:picLocks noGrp="1" noChangeAspect="1" noChangeArrowheads="1"/>
          </p:cNvPicPr>
          <p:nvPr>
            <p:ph idx="1"/>
          </p:nvPr>
        </p:nvPicPr>
        <p:blipFill>
          <a:blip r:embed="rId2" cstate="print"/>
          <a:srcRect/>
          <a:stretch>
            <a:fillRect/>
          </a:stretch>
        </p:blipFill>
        <p:spPr bwMode="auto">
          <a:xfrm>
            <a:off x="414379" y="1628800"/>
            <a:ext cx="8382000" cy="4131972"/>
          </a:xfrm>
          <a:prstGeom prst="rect">
            <a:avLst/>
          </a:prstGeom>
          <a:noFill/>
          <a:ln w="9525">
            <a:noFill/>
            <a:miter lim="800000"/>
            <a:headEnd/>
            <a:tailEnd/>
          </a:ln>
        </p:spPr>
      </p:pic>
    </p:spTree>
    <p:extLst>
      <p:ext uri="{BB962C8B-B14F-4D97-AF65-F5344CB8AC3E}">
        <p14:creationId xmlns:p14="http://schemas.microsoft.com/office/powerpoint/2010/main" val="1962172016"/>
      </p:ext>
    </p:extLst>
  </p:cSld>
  <p:clrMapOvr>
    <a:masterClrMapping/>
  </p:clrMapOvr>
  <p:transition spd="med">
    <p:pull dir="d"/>
  </p:transition>
  <p:timing>
    <p:tnLst>
      <p:par>
        <p:cTn id="1" dur="indefinite" restart="never" nodeType="tmRoot"/>
      </p:par>
    </p:tnLst>
  </p:timing>
</p:sld>
</file>

<file path=ppt/theme/theme1.xml><?xml version="1.0" encoding="utf-8"?>
<a:theme xmlns:a="http://schemas.openxmlformats.org/drawingml/2006/main" name="Hayona_blue">
  <a:themeElements>
    <a:clrScheme name="Hayona_blue 1">
      <a:dk1>
        <a:srgbClr val="A6A6A6"/>
      </a:dk1>
      <a:lt1>
        <a:srgbClr val="C0C0C0"/>
      </a:lt1>
      <a:dk2>
        <a:srgbClr val="003366"/>
      </a:dk2>
      <a:lt2>
        <a:srgbClr val="FFFFFF"/>
      </a:lt2>
      <a:accent1>
        <a:srgbClr val="FFCC33"/>
      </a:accent1>
      <a:accent2>
        <a:srgbClr val="B82133"/>
      </a:accent2>
      <a:accent3>
        <a:srgbClr val="AAADB8"/>
      </a:accent3>
      <a:accent4>
        <a:srgbClr val="A4A4A4"/>
      </a:accent4>
      <a:accent5>
        <a:srgbClr val="FFE2AD"/>
      </a:accent5>
      <a:accent6>
        <a:srgbClr val="A61D2D"/>
      </a:accent6>
      <a:hlink>
        <a:srgbClr val="4082A9"/>
      </a:hlink>
      <a:folHlink>
        <a:srgbClr val="BCD6D6"/>
      </a:folHlink>
    </a:clrScheme>
    <a:fontScheme name="Hayona_blu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b"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nl-NL" sz="18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b"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nl-NL" sz="18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Hayona_blue 1">
        <a:dk1>
          <a:srgbClr val="A6A6A6"/>
        </a:dk1>
        <a:lt1>
          <a:srgbClr val="C0C0C0"/>
        </a:lt1>
        <a:dk2>
          <a:srgbClr val="003366"/>
        </a:dk2>
        <a:lt2>
          <a:srgbClr val="FFFFFF"/>
        </a:lt2>
        <a:accent1>
          <a:srgbClr val="FFCC33"/>
        </a:accent1>
        <a:accent2>
          <a:srgbClr val="B82133"/>
        </a:accent2>
        <a:accent3>
          <a:srgbClr val="AAADB8"/>
        </a:accent3>
        <a:accent4>
          <a:srgbClr val="A4A4A4"/>
        </a:accent4>
        <a:accent5>
          <a:srgbClr val="FFE2AD"/>
        </a:accent5>
        <a:accent6>
          <a:srgbClr val="A61D2D"/>
        </a:accent6>
        <a:hlink>
          <a:srgbClr val="4082A9"/>
        </a:hlink>
        <a:folHlink>
          <a:srgbClr val="BCD6D6"/>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Hayona_blue</Template>
  <TotalTime>4288</TotalTime>
  <Words>521</Words>
  <Application>Microsoft Office PowerPoint</Application>
  <PresentationFormat>Diavoorstelling (4:3)</PresentationFormat>
  <Paragraphs>88</Paragraphs>
  <Slides>10</Slides>
  <Notes>4</Notes>
  <HiddenSlides>0</HiddenSlides>
  <MMClips>0</MMClips>
  <ScaleCrop>false</ScaleCrop>
  <HeadingPairs>
    <vt:vector size="6" baseType="variant">
      <vt:variant>
        <vt:lpstr>Gebruikte lettertypen</vt:lpstr>
      </vt:variant>
      <vt:variant>
        <vt:i4>5</vt:i4>
      </vt:variant>
      <vt:variant>
        <vt:lpstr>Thema</vt:lpstr>
      </vt:variant>
      <vt:variant>
        <vt:i4>1</vt:i4>
      </vt:variant>
      <vt:variant>
        <vt:lpstr>Diatitels</vt:lpstr>
      </vt:variant>
      <vt:variant>
        <vt:i4>10</vt:i4>
      </vt:variant>
    </vt:vector>
  </HeadingPairs>
  <TitlesOfParts>
    <vt:vector size="16" baseType="lpstr">
      <vt:lpstr>Arial</vt:lpstr>
      <vt:lpstr>Times New Roman</vt:lpstr>
      <vt:lpstr>Trebuchet MS</vt:lpstr>
      <vt:lpstr>Verdana</vt:lpstr>
      <vt:lpstr>Zapf Dingbats</vt:lpstr>
      <vt:lpstr>Hayona_blue</vt:lpstr>
      <vt:lpstr>    Hayona philosophy: Choose your business model and act accordingly.  The Discipline of Market Leaders</vt:lpstr>
      <vt:lpstr>The Discipline of Market Leaders</vt:lpstr>
      <vt:lpstr>Value Disciplines</vt:lpstr>
      <vt:lpstr>Successful companies act</vt:lpstr>
      <vt:lpstr>Moderate companies don’t choose</vt:lpstr>
      <vt:lpstr>Value Disciplines: a closer look</vt:lpstr>
      <vt:lpstr>Example – Customer intimacy</vt:lpstr>
      <vt:lpstr>Example – Customer intimacy</vt:lpstr>
      <vt:lpstr>Example – Product leadership</vt:lpstr>
      <vt:lpstr>Example – Operational Excellence</vt:lpstr>
    </vt:vector>
  </TitlesOfParts>
  <Company>Hayona</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Customer Intimacy</dc:title>
  <dc:creator>Rolf Diepeveen</dc:creator>
  <cp:lastModifiedBy>Rolf Diepeveen</cp:lastModifiedBy>
  <cp:revision>200</cp:revision>
  <cp:lastPrinted>2000-04-19T10:48:28Z</cp:lastPrinted>
  <dcterms:created xsi:type="dcterms:W3CDTF">2002-05-13T14:16:54Z</dcterms:created>
  <dcterms:modified xsi:type="dcterms:W3CDTF">2014-11-26T16:51:54Z</dcterms:modified>
</cp:coreProperties>
</file>